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03" r:id="rId5"/>
    <p:sldId id="305" r:id="rId6"/>
    <p:sldId id="316" r:id="rId7"/>
    <p:sldId id="317" r:id="rId8"/>
    <p:sldId id="318" r:id="rId9"/>
    <p:sldId id="319" r:id="rId10"/>
    <p:sldId id="320" r:id="rId11"/>
    <p:sldId id="321" r:id="rId12"/>
    <p:sldId id="322" r:id="rId13"/>
    <p:sldId id="323" r:id="rId14"/>
    <p:sldId id="324" r:id="rId15"/>
    <p:sldId id="325" r:id="rId16"/>
    <p:sldId id="327" r:id="rId17"/>
    <p:sldId id="328" r:id="rId18"/>
    <p:sldId id="329" r:id="rId19"/>
    <p:sldId id="330" r:id="rId20"/>
    <p:sldId id="331" r:id="rId21"/>
    <p:sldId id="332" r:id="rId22"/>
    <p:sldId id="333" r:id="rId23"/>
    <p:sldId id="334" r:id="rId24"/>
    <p:sldId id="335" r:id="rId25"/>
    <p:sldId id="336" r:id="rId26"/>
    <p:sldId id="337" r:id="rId27"/>
  </p:sldIdLst>
  <p:sldSz cx="9144000" cy="5143500" type="screen16x9"/>
  <p:notesSz cx="6858000" cy="9144000"/>
  <p:embeddedFontLst>
    <p:embeddedFont>
      <p:font typeface="Playfair Display" panose="00000500000000000000"/>
      <p:regular r:id="rId31"/>
    </p:embeddedFont>
    <p:embeddedFont>
      <p:font typeface="Raleway"/>
      <p:regular r:id="rId32"/>
    </p:embeddedFont>
    <p:embeddedFont>
      <p:font typeface="Montserrat" panose="00000500000000000000"/>
      <p:regular r:id="rId33"/>
    </p:embeddedFont>
    <p:embeddedFont>
      <p:font typeface="Arial Unicode MS" panose="020B0604020202020204" pitchFamily="34" charset="-128"/>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49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5"/>
    <p:restoredTop sz="94675"/>
  </p:normalViewPr>
  <p:slideViewPr>
    <p:cSldViewPr snapToGrid="0">
      <p:cViewPr>
        <p:scale>
          <a:sx n="90" d="100"/>
          <a:sy n="90" d="100"/>
        </p:scale>
        <p:origin x="1352"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grpSp>
        <p:nvGrpSpPr>
          <p:cNvPr id="9" name="Google Shape;9;p2"/>
          <p:cNvGrpSpPr/>
          <p:nvPr/>
        </p:nvGrpSpPr>
        <p:grpSpPr>
          <a:xfrm>
            <a:off x="-2229900" y="-1350050"/>
            <a:ext cx="12172482" cy="6222124"/>
            <a:chOff x="-2229900" y="-1350050"/>
            <a:chExt cx="12172482" cy="6222124"/>
          </a:xfrm>
        </p:grpSpPr>
        <p:pic>
          <p:nvPicPr>
            <p:cNvPr id="10" name="Google Shape;10;p2"/>
            <p:cNvPicPr preferRelativeResize="0"/>
            <p:nvPr/>
          </p:nvPicPr>
          <p:blipFill>
            <a:blip r:embed="rId2"/>
            <a:stretch>
              <a:fillRect/>
            </a:stretch>
          </p:blipFill>
          <p:spPr>
            <a:xfrm>
              <a:off x="-2229900" y="-1350050"/>
              <a:ext cx="4767826" cy="4765498"/>
            </a:xfrm>
            <a:prstGeom prst="rect">
              <a:avLst/>
            </a:prstGeom>
            <a:noFill/>
            <a:ln>
              <a:noFill/>
            </a:ln>
          </p:spPr>
        </p:pic>
        <p:pic>
          <p:nvPicPr>
            <p:cNvPr id="11" name="Google Shape;11;p2"/>
            <p:cNvPicPr preferRelativeResize="0"/>
            <p:nvPr/>
          </p:nvPicPr>
          <p:blipFill>
            <a:blip r:embed="rId3"/>
            <a:stretch>
              <a:fillRect/>
            </a:stretch>
          </p:blipFill>
          <p:spPr>
            <a:xfrm>
              <a:off x="6659484" y="1590600"/>
              <a:ext cx="3283098" cy="3281474"/>
            </a:xfrm>
            <a:prstGeom prst="rect">
              <a:avLst/>
            </a:prstGeom>
            <a:noFill/>
            <a:ln>
              <a:noFill/>
            </a:ln>
          </p:spPr>
        </p:pic>
      </p:grpSp>
      <p:sp>
        <p:nvSpPr>
          <p:cNvPr id="12" name="Google Shape;12;p2"/>
          <p:cNvSpPr txBox="1">
            <a:spLocks noGrp="1"/>
          </p:cNvSpPr>
          <p:nvPr>
            <p:ph type="ctrTitle"/>
          </p:nvPr>
        </p:nvSpPr>
        <p:spPr>
          <a:xfrm>
            <a:off x="715100" y="892450"/>
            <a:ext cx="6194700" cy="2129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a:spLocks noGrp="1"/>
          </p:cNvSpPr>
          <p:nvPr>
            <p:ph type="subTitle" idx="1"/>
          </p:nvPr>
        </p:nvSpPr>
        <p:spPr>
          <a:xfrm>
            <a:off x="5860875" y="3715500"/>
            <a:ext cx="2568000" cy="5256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9"/>
        <p:cNvGrpSpPr/>
        <p:nvPr/>
      </p:nvGrpSpPr>
      <p:grpSpPr>
        <a:xfrm>
          <a:off x="0" y="0"/>
          <a:ext cx="0" cy="0"/>
          <a:chOff x="0" y="0"/>
          <a:chExt cx="0" cy="0"/>
        </a:xfrm>
      </p:grpSpPr>
      <p:pic>
        <p:nvPicPr>
          <p:cNvPr id="100" name="Google Shape;100;p17"/>
          <p:cNvPicPr preferRelativeResize="0"/>
          <p:nvPr/>
        </p:nvPicPr>
        <p:blipFill>
          <a:blip r:embed="rId2"/>
          <a:stretch>
            <a:fillRect/>
          </a:stretch>
        </p:blipFill>
        <p:spPr>
          <a:xfrm>
            <a:off x="6743194" y="-2729250"/>
            <a:ext cx="5146015" cy="5143502"/>
          </a:xfrm>
          <a:prstGeom prst="rect">
            <a:avLst/>
          </a:prstGeom>
          <a:noFill/>
          <a:ln>
            <a:noFill/>
          </a:ln>
        </p:spPr>
      </p:pic>
      <p:sp>
        <p:nvSpPr>
          <p:cNvPr id="101" name="Google Shape;101;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7"/>
          <p:cNvSpPr txBox="1">
            <a:spLocks noGrp="1"/>
          </p:cNvSpPr>
          <p:nvPr>
            <p:ph type="subTitle" idx="1"/>
          </p:nvPr>
        </p:nvSpPr>
        <p:spPr>
          <a:xfrm>
            <a:off x="717550" y="2414256"/>
            <a:ext cx="23916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3" name="Google Shape;103;p17"/>
          <p:cNvSpPr txBox="1">
            <a:spLocks noGrp="1"/>
          </p:cNvSpPr>
          <p:nvPr>
            <p:ph type="subTitle" idx="2"/>
          </p:nvPr>
        </p:nvSpPr>
        <p:spPr>
          <a:xfrm>
            <a:off x="3375568" y="2414256"/>
            <a:ext cx="23916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4" name="Google Shape;104;p17"/>
          <p:cNvSpPr txBox="1">
            <a:spLocks noGrp="1"/>
          </p:cNvSpPr>
          <p:nvPr>
            <p:ph type="subTitle" idx="3"/>
          </p:nvPr>
        </p:nvSpPr>
        <p:spPr>
          <a:xfrm>
            <a:off x="6033585" y="2414256"/>
            <a:ext cx="23916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5" name="Google Shape;105;p17"/>
          <p:cNvSpPr txBox="1">
            <a:spLocks noGrp="1"/>
          </p:cNvSpPr>
          <p:nvPr>
            <p:ph type="subTitle" idx="4"/>
          </p:nvPr>
        </p:nvSpPr>
        <p:spPr>
          <a:xfrm>
            <a:off x="717550" y="4123702"/>
            <a:ext cx="23916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6" name="Google Shape;106;p17"/>
          <p:cNvSpPr txBox="1">
            <a:spLocks noGrp="1"/>
          </p:cNvSpPr>
          <p:nvPr>
            <p:ph type="subTitle" idx="5"/>
          </p:nvPr>
        </p:nvSpPr>
        <p:spPr>
          <a:xfrm>
            <a:off x="3375585" y="4123702"/>
            <a:ext cx="23916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7" name="Google Shape;107;p17"/>
          <p:cNvSpPr txBox="1">
            <a:spLocks noGrp="1"/>
          </p:cNvSpPr>
          <p:nvPr>
            <p:ph type="subTitle" idx="6"/>
          </p:nvPr>
        </p:nvSpPr>
        <p:spPr>
          <a:xfrm>
            <a:off x="6033620" y="4123702"/>
            <a:ext cx="23916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8" name="Google Shape;108;p17"/>
          <p:cNvSpPr txBox="1">
            <a:spLocks noGrp="1"/>
          </p:cNvSpPr>
          <p:nvPr>
            <p:ph type="subTitle" idx="7"/>
          </p:nvPr>
        </p:nvSpPr>
        <p:spPr>
          <a:xfrm>
            <a:off x="717550" y="2057850"/>
            <a:ext cx="2391600" cy="35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Raleway"/>
              <a:buNone/>
              <a:defRPr sz="1800" b="1">
                <a:solidFill>
                  <a:schemeClr val="dk1"/>
                </a:solidFill>
                <a:latin typeface="Playfair Display" panose="00000500000000000000"/>
                <a:ea typeface="Playfair Display" panose="00000500000000000000"/>
                <a:cs typeface="Playfair Display" panose="00000500000000000000"/>
                <a:sym typeface="Playfair Display" panose="00000500000000000000"/>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
        <p:nvSpPr>
          <p:cNvPr id="109" name="Google Shape;109;p17"/>
          <p:cNvSpPr txBox="1">
            <a:spLocks noGrp="1"/>
          </p:cNvSpPr>
          <p:nvPr>
            <p:ph type="subTitle" idx="8"/>
          </p:nvPr>
        </p:nvSpPr>
        <p:spPr>
          <a:xfrm>
            <a:off x="3375568" y="2057850"/>
            <a:ext cx="2391600" cy="35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Raleway"/>
              <a:buNone/>
              <a:defRPr sz="1800" b="1">
                <a:solidFill>
                  <a:schemeClr val="dk1"/>
                </a:solidFill>
                <a:latin typeface="Playfair Display" panose="00000500000000000000"/>
                <a:ea typeface="Playfair Display" panose="00000500000000000000"/>
                <a:cs typeface="Playfair Display" panose="00000500000000000000"/>
                <a:sym typeface="Playfair Display" panose="00000500000000000000"/>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
        <p:nvSpPr>
          <p:cNvPr id="110" name="Google Shape;110;p17"/>
          <p:cNvSpPr txBox="1">
            <a:spLocks noGrp="1"/>
          </p:cNvSpPr>
          <p:nvPr>
            <p:ph type="subTitle" idx="9"/>
          </p:nvPr>
        </p:nvSpPr>
        <p:spPr>
          <a:xfrm>
            <a:off x="6033585" y="2057850"/>
            <a:ext cx="2391600" cy="35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Raleway"/>
              <a:buNone/>
              <a:defRPr sz="1800" b="1">
                <a:solidFill>
                  <a:schemeClr val="dk1"/>
                </a:solidFill>
                <a:latin typeface="Playfair Display" panose="00000500000000000000"/>
                <a:ea typeface="Playfair Display" panose="00000500000000000000"/>
                <a:cs typeface="Playfair Display" panose="00000500000000000000"/>
                <a:sym typeface="Playfair Display" panose="00000500000000000000"/>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
        <p:nvSpPr>
          <p:cNvPr id="111" name="Google Shape;111;p17"/>
          <p:cNvSpPr txBox="1">
            <a:spLocks noGrp="1"/>
          </p:cNvSpPr>
          <p:nvPr>
            <p:ph type="subTitle" idx="13"/>
          </p:nvPr>
        </p:nvSpPr>
        <p:spPr>
          <a:xfrm>
            <a:off x="717550" y="3762700"/>
            <a:ext cx="2391600" cy="35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Raleway"/>
              <a:buNone/>
              <a:defRPr sz="1800" b="1">
                <a:solidFill>
                  <a:schemeClr val="dk1"/>
                </a:solidFill>
                <a:latin typeface="Playfair Display" panose="00000500000000000000"/>
                <a:ea typeface="Playfair Display" panose="00000500000000000000"/>
                <a:cs typeface="Playfair Display" panose="00000500000000000000"/>
                <a:sym typeface="Playfair Display" panose="00000500000000000000"/>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
        <p:nvSpPr>
          <p:cNvPr id="112" name="Google Shape;112;p17"/>
          <p:cNvSpPr txBox="1">
            <a:spLocks noGrp="1"/>
          </p:cNvSpPr>
          <p:nvPr>
            <p:ph type="subTitle" idx="14"/>
          </p:nvPr>
        </p:nvSpPr>
        <p:spPr>
          <a:xfrm>
            <a:off x="3375585" y="3762700"/>
            <a:ext cx="2391600" cy="35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Raleway"/>
              <a:buNone/>
              <a:defRPr sz="1800" b="1">
                <a:solidFill>
                  <a:schemeClr val="dk1"/>
                </a:solidFill>
                <a:latin typeface="Playfair Display" panose="00000500000000000000"/>
                <a:ea typeface="Playfair Display" panose="00000500000000000000"/>
                <a:cs typeface="Playfair Display" panose="00000500000000000000"/>
                <a:sym typeface="Playfair Display" panose="00000500000000000000"/>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
        <p:nvSpPr>
          <p:cNvPr id="113" name="Google Shape;113;p17"/>
          <p:cNvSpPr txBox="1">
            <a:spLocks noGrp="1"/>
          </p:cNvSpPr>
          <p:nvPr>
            <p:ph type="subTitle" idx="15"/>
          </p:nvPr>
        </p:nvSpPr>
        <p:spPr>
          <a:xfrm>
            <a:off x="6033620" y="3762700"/>
            <a:ext cx="2391600" cy="35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Raleway"/>
              <a:buNone/>
              <a:defRPr sz="1800" b="1">
                <a:solidFill>
                  <a:schemeClr val="dk1"/>
                </a:solidFill>
                <a:latin typeface="Playfair Display" panose="00000500000000000000"/>
                <a:ea typeface="Playfair Display" panose="00000500000000000000"/>
                <a:cs typeface="Playfair Display" panose="00000500000000000000"/>
                <a:sym typeface="Playfair Display" panose="00000500000000000000"/>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7"/>
        <p:cNvGrpSpPr/>
        <p:nvPr/>
      </p:nvGrpSpPr>
      <p:grpSpPr>
        <a:xfrm>
          <a:off x="0" y="0"/>
          <a:ext cx="0" cy="0"/>
          <a:chOff x="0" y="0"/>
          <a:chExt cx="0" cy="0"/>
        </a:xfrm>
      </p:grpSpPr>
      <p:grpSp>
        <p:nvGrpSpPr>
          <p:cNvPr id="118" name="Google Shape;118;p19"/>
          <p:cNvGrpSpPr/>
          <p:nvPr/>
        </p:nvGrpSpPr>
        <p:grpSpPr>
          <a:xfrm>
            <a:off x="-1939250" y="-1333075"/>
            <a:ext cx="12907277" cy="8350339"/>
            <a:chOff x="-1939250" y="-1333075"/>
            <a:chExt cx="12907277" cy="8350339"/>
          </a:xfrm>
        </p:grpSpPr>
        <p:pic>
          <p:nvPicPr>
            <p:cNvPr id="119" name="Google Shape;119;p19"/>
            <p:cNvPicPr preferRelativeResize="0"/>
            <p:nvPr/>
          </p:nvPicPr>
          <p:blipFill>
            <a:blip r:embed="rId2"/>
            <a:stretch>
              <a:fillRect/>
            </a:stretch>
          </p:blipFill>
          <p:spPr>
            <a:xfrm>
              <a:off x="-1939250" y="3196288"/>
              <a:ext cx="3822843" cy="3820976"/>
            </a:xfrm>
            <a:prstGeom prst="rect">
              <a:avLst/>
            </a:prstGeom>
            <a:noFill/>
            <a:ln>
              <a:noFill/>
            </a:ln>
          </p:spPr>
        </p:pic>
        <p:pic>
          <p:nvPicPr>
            <p:cNvPr id="120" name="Google Shape;120;p19"/>
            <p:cNvPicPr preferRelativeResize="0"/>
            <p:nvPr/>
          </p:nvPicPr>
          <p:blipFill>
            <a:blip r:embed="rId3"/>
            <a:stretch>
              <a:fillRect/>
            </a:stretch>
          </p:blipFill>
          <p:spPr>
            <a:xfrm>
              <a:off x="7584951" y="-1333075"/>
              <a:ext cx="3383076" cy="3381424"/>
            </a:xfrm>
            <a:prstGeom prst="rect">
              <a:avLst/>
            </a:prstGeom>
            <a:noFill/>
            <a:ln>
              <a:noFill/>
            </a:ln>
          </p:spPr>
        </p:pic>
      </p:grpSp>
      <p:sp>
        <p:nvSpPr>
          <p:cNvPr id="121" name="Google Shape;121;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9"/>
        <p:cNvGrpSpPr/>
        <p:nvPr/>
      </p:nvGrpSpPr>
      <p:grpSpPr>
        <a:xfrm>
          <a:off x="0" y="0"/>
          <a:ext cx="0" cy="0"/>
          <a:chOff x="0" y="0"/>
          <a:chExt cx="0" cy="0"/>
        </a:xfrm>
      </p:grpSpPr>
      <p:grpSp>
        <p:nvGrpSpPr>
          <p:cNvPr id="130" name="Google Shape;130;p21"/>
          <p:cNvGrpSpPr/>
          <p:nvPr/>
        </p:nvGrpSpPr>
        <p:grpSpPr>
          <a:xfrm>
            <a:off x="-624100" y="-2020600"/>
            <a:ext cx="11368548" cy="8125672"/>
            <a:chOff x="-624100" y="-2020600"/>
            <a:chExt cx="11368548" cy="8125672"/>
          </a:xfrm>
        </p:grpSpPr>
        <p:pic>
          <p:nvPicPr>
            <p:cNvPr id="131" name="Google Shape;131;p21"/>
            <p:cNvPicPr preferRelativeResize="0"/>
            <p:nvPr/>
          </p:nvPicPr>
          <p:blipFill>
            <a:blip r:embed="rId2"/>
            <a:stretch>
              <a:fillRect/>
            </a:stretch>
          </p:blipFill>
          <p:spPr>
            <a:xfrm>
              <a:off x="5718871" y="-2020600"/>
              <a:ext cx="5025577" cy="5023149"/>
            </a:xfrm>
            <a:prstGeom prst="rect">
              <a:avLst/>
            </a:prstGeom>
            <a:noFill/>
            <a:ln>
              <a:noFill/>
            </a:ln>
          </p:spPr>
        </p:pic>
        <p:pic>
          <p:nvPicPr>
            <p:cNvPr id="132" name="Google Shape;132;p21"/>
            <p:cNvPicPr preferRelativeResize="0"/>
            <p:nvPr/>
          </p:nvPicPr>
          <p:blipFill>
            <a:blip r:embed="rId3"/>
            <a:stretch>
              <a:fillRect/>
            </a:stretch>
          </p:blipFill>
          <p:spPr>
            <a:xfrm>
              <a:off x="-624100" y="3111949"/>
              <a:ext cx="2994601" cy="2993123"/>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3"/>
        <p:cNvGrpSpPr/>
        <p:nvPr/>
      </p:nvGrpSpPr>
      <p:grpSpPr>
        <a:xfrm>
          <a:off x="0" y="0"/>
          <a:ext cx="0" cy="0"/>
          <a:chOff x="0" y="0"/>
          <a:chExt cx="0" cy="0"/>
        </a:xfrm>
      </p:grpSpPr>
      <p:pic>
        <p:nvPicPr>
          <p:cNvPr id="134" name="Google Shape;134;p22"/>
          <p:cNvPicPr preferRelativeResize="0"/>
          <p:nvPr/>
        </p:nvPicPr>
        <p:blipFill rotWithShape="1">
          <a:blip r:embed="rId2"/>
          <a:srcRect l="19" r="29"/>
          <a:stretch>
            <a:fillRect/>
          </a:stretch>
        </p:blipFill>
        <p:spPr>
          <a:xfrm>
            <a:off x="-2355225" y="-1761350"/>
            <a:ext cx="5143501" cy="5143502"/>
          </a:xfrm>
          <a:prstGeom prst="rect">
            <a:avLst/>
          </a:prstGeom>
          <a:noFill/>
          <a:ln>
            <a:noFill/>
          </a:ln>
        </p:spPr>
      </p:pic>
      <p:sp>
        <p:nvSpPr>
          <p:cNvPr id="135" name="Google Shape;135;p22"/>
          <p:cNvSpPr/>
          <p:nvPr/>
        </p:nvSpPr>
        <p:spPr>
          <a:xfrm>
            <a:off x="7530075" y="4828025"/>
            <a:ext cx="1858500" cy="192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
        <p:nvSpPr>
          <p:cNvPr id="26" name="Google Shape;26;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
        <p:nvSpPr>
          <p:cNvPr id="27" name="Google Shape;27;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8" name="Google Shape;28;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 name="Google Shape;29;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a:blip r:embed="rId2"/>
          <a:stretch>
            <a:fillRect/>
          </a:stretch>
        </p:blipFill>
        <p:spPr>
          <a:xfrm>
            <a:off x="6646950" y="-1329987"/>
            <a:ext cx="3822843" cy="3820976"/>
          </a:xfrm>
          <a:prstGeom prst="rect">
            <a:avLst/>
          </a:prstGeom>
          <a:noFill/>
          <a:ln>
            <a:noFill/>
          </a:ln>
        </p:spPr>
      </p:pic>
      <p:sp>
        <p:nvSpPr>
          <p:cNvPr id="32" name="Google Shape;32;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p:nvPr/>
        </p:nvSpPr>
        <p:spPr>
          <a:xfrm>
            <a:off x="-288025" y="4704600"/>
            <a:ext cx="1913400" cy="274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accent1"/>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67"/>
        <p:cNvGrpSpPr/>
        <p:nvPr/>
      </p:nvGrpSpPr>
      <p:grpSpPr>
        <a:xfrm>
          <a:off x="0" y="0"/>
          <a:ext cx="0" cy="0"/>
          <a:chOff x="0" y="0"/>
          <a:chExt cx="0" cy="0"/>
        </a:xfrm>
      </p:grpSpPr>
      <p:grpSp>
        <p:nvGrpSpPr>
          <p:cNvPr id="68" name="Google Shape;68;p15"/>
          <p:cNvGrpSpPr/>
          <p:nvPr/>
        </p:nvGrpSpPr>
        <p:grpSpPr>
          <a:xfrm>
            <a:off x="-2979931" y="-2407150"/>
            <a:ext cx="14973540" cy="9950927"/>
            <a:chOff x="-2979931" y="-2407150"/>
            <a:chExt cx="14973540" cy="9950927"/>
          </a:xfrm>
        </p:grpSpPr>
        <p:pic>
          <p:nvPicPr>
            <p:cNvPr id="69" name="Google Shape;69;p15"/>
            <p:cNvPicPr preferRelativeResize="0"/>
            <p:nvPr/>
          </p:nvPicPr>
          <p:blipFill>
            <a:blip r:embed="rId2"/>
            <a:stretch>
              <a:fillRect/>
            </a:stretch>
          </p:blipFill>
          <p:spPr>
            <a:xfrm>
              <a:off x="6847594" y="-2407150"/>
              <a:ext cx="5146015" cy="5143502"/>
            </a:xfrm>
            <a:prstGeom prst="rect">
              <a:avLst/>
            </a:prstGeom>
            <a:noFill/>
            <a:ln>
              <a:noFill/>
            </a:ln>
          </p:spPr>
        </p:pic>
        <p:pic>
          <p:nvPicPr>
            <p:cNvPr id="70" name="Google Shape;70;p15"/>
            <p:cNvPicPr preferRelativeResize="0"/>
            <p:nvPr/>
          </p:nvPicPr>
          <p:blipFill>
            <a:blip r:embed="rId3"/>
            <a:stretch>
              <a:fillRect/>
            </a:stretch>
          </p:blipFill>
          <p:spPr>
            <a:xfrm>
              <a:off x="-2979931" y="2400275"/>
              <a:ext cx="5146015" cy="5143502"/>
            </a:xfrm>
            <a:prstGeom prst="rect">
              <a:avLst/>
            </a:prstGeom>
            <a:noFill/>
            <a:ln>
              <a:noFill/>
            </a:ln>
          </p:spPr>
        </p:pic>
      </p:grpSp>
      <p:sp>
        <p:nvSpPr>
          <p:cNvPr id="71" name="Google Shape;71;p15"/>
          <p:cNvSpPr txBox="1">
            <a:spLocks noGrp="1"/>
          </p:cNvSpPr>
          <p:nvPr>
            <p:ph type="subTitle" idx="1"/>
          </p:nvPr>
        </p:nvSpPr>
        <p:spPr>
          <a:xfrm>
            <a:off x="1802824" y="1793200"/>
            <a:ext cx="2714700" cy="356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Playfair Display" panose="00000500000000000000"/>
                <a:ea typeface="Playfair Display" panose="00000500000000000000"/>
                <a:cs typeface="Playfair Display" panose="00000500000000000000"/>
                <a:sym typeface="Playfair Display" panose="00000500000000000000"/>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
        <p:nvSpPr>
          <p:cNvPr id="72" name="Google Shape;72;p15"/>
          <p:cNvSpPr txBox="1">
            <a:spLocks noGrp="1"/>
          </p:cNvSpPr>
          <p:nvPr>
            <p:ph type="subTitle" idx="2"/>
          </p:nvPr>
        </p:nvSpPr>
        <p:spPr>
          <a:xfrm>
            <a:off x="1802812" y="2073698"/>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3" name="Google Shape;73;p15"/>
          <p:cNvSpPr txBox="1">
            <a:spLocks noGrp="1"/>
          </p:cNvSpPr>
          <p:nvPr>
            <p:ph type="subTitle" idx="3"/>
          </p:nvPr>
        </p:nvSpPr>
        <p:spPr>
          <a:xfrm>
            <a:off x="5714187" y="2073698"/>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4" name="Google Shape;74;p15"/>
          <p:cNvSpPr txBox="1">
            <a:spLocks noGrp="1"/>
          </p:cNvSpPr>
          <p:nvPr>
            <p:ph type="subTitle" idx="4"/>
          </p:nvPr>
        </p:nvSpPr>
        <p:spPr>
          <a:xfrm>
            <a:off x="1802800" y="3595951"/>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5" name="Google Shape;75;p15"/>
          <p:cNvSpPr txBox="1">
            <a:spLocks noGrp="1"/>
          </p:cNvSpPr>
          <p:nvPr>
            <p:ph type="subTitle" idx="5"/>
          </p:nvPr>
        </p:nvSpPr>
        <p:spPr>
          <a:xfrm>
            <a:off x="5714175" y="3595951"/>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6" name="Google Shape;76;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5"/>
          <p:cNvSpPr txBox="1">
            <a:spLocks noGrp="1"/>
          </p:cNvSpPr>
          <p:nvPr>
            <p:ph type="subTitle" idx="6"/>
          </p:nvPr>
        </p:nvSpPr>
        <p:spPr>
          <a:xfrm>
            <a:off x="1802824" y="3317703"/>
            <a:ext cx="2714700" cy="356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Playfair Display" panose="00000500000000000000"/>
                <a:ea typeface="Playfair Display" panose="00000500000000000000"/>
                <a:cs typeface="Playfair Display" panose="00000500000000000000"/>
                <a:sym typeface="Playfair Display" panose="00000500000000000000"/>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
        <p:nvSpPr>
          <p:cNvPr id="78" name="Google Shape;78;p15"/>
          <p:cNvSpPr txBox="1">
            <a:spLocks noGrp="1"/>
          </p:cNvSpPr>
          <p:nvPr>
            <p:ph type="subTitle" idx="7"/>
          </p:nvPr>
        </p:nvSpPr>
        <p:spPr>
          <a:xfrm>
            <a:off x="5714194" y="1793200"/>
            <a:ext cx="2714700" cy="356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Playfair Display" panose="00000500000000000000"/>
                <a:ea typeface="Playfair Display" panose="00000500000000000000"/>
                <a:cs typeface="Playfair Display" panose="00000500000000000000"/>
                <a:sym typeface="Playfair Display" panose="00000500000000000000"/>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
        <p:nvSpPr>
          <p:cNvPr id="79" name="Google Shape;79;p15"/>
          <p:cNvSpPr txBox="1">
            <a:spLocks noGrp="1"/>
          </p:cNvSpPr>
          <p:nvPr>
            <p:ph type="subTitle" idx="8"/>
          </p:nvPr>
        </p:nvSpPr>
        <p:spPr>
          <a:xfrm>
            <a:off x="5714194" y="3317703"/>
            <a:ext cx="2714700" cy="356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Playfair Display" panose="00000500000000000000"/>
                <a:ea typeface="Playfair Display" panose="00000500000000000000"/>
                <a:cs typeface="Playfair Display" panose="00000500000000000000"/>
                <a:sym typeface="Playfair Display" panose="00000500000000000000"/>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layfair Display" panose="00000500000000000000"/>
              <a:buNone/>
              <a:defRPr sz="3000">
                <a:solidFill>
                  <a:schemeClr val="dk1"/>
                </a:solidFill>
                <a:latin typeface="Playfair Display" panose="00000500000000000000"/>
                <a:ea typeface="Playfair Display" panose="00000500000000000000"/>
                <a:cs typeface="Playfair Display" panose="00000500000000000000"/>
                <a:sym typeface="Playfair Display" panose="00000500000000000000"/>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panose="00000500000000000000"/>
              <a:buChar char="●"/>
              <a:defRPr>
                <a:solidFill>
                  <a:schemeClr val="dk1"/>
                </a:solidFill>
                <a:latin typeface="Montserrat" panose="00000500000000000000"/>
                <a:ea typeface="Montserrat" panose="00000500000000000000"/>
                <a:cs typeface="Montserrat" panose="00000500000000000000"/>
                <a:sym typeface="Montserrat" panose="00000500000000000000"/>
              </a:defRPr>
            </a:lvl1pPr>
            <a:lvl2pPr marL="914400" lvl="1" indent="-317500">
              <a:lnSpc>
                <a:spcPct val="100000"/>
              </a:lnSpc>
              <a:spcBef>
                <a:spcPts val="1600"/>
              </a:spcBef>
              <a:spcAft>
                <a:spcPts val="0"/>
              </a:spcAft>
              <a:buClr>
                <a:schemeClr val="dk1"/>
              </a:buClr>
              <a:buSzPts val="1400"/>
              <a:buFont typeface="Montserrat" panose="00000500000000000000"/>
              <a:buChar char="○"/>
              <a:defRPr>
                <a:solidFill>
                  <a:schemeClr val="dk1"/>
                </a:solidFill>
                <a:latin typeface="Montserrat" panose="00000500000000000000"/>
                <a:ea typeface="Montserrat" panose="00000500000000000000"/>
                <a:cs typeface="Montserrat" panose="00000500000000000000"/>
                <a:sym typeface="Montserrat" panose="00000500000000000000"/>
              </a:defRPr>
            </a:lvl2pPr>
            <a:lvl3pPr marL="1371600" lvl="2" indent="-317500">
              <a:lnSpc>
                <a:spcPct val="100000"/>
              </a:lnSpc>
              <a:spcBef>
                <a:spcPts val="1600"/>
              </a:spcBef>
              <a:spcAft>
                <a:spcPts val="0"/>
              </a:spcAft>
              <a:buClr>
                <a:schemeClr val="dk1"/>
              </a:buClr>
              <a:buSzPts val="1400"/>
              <a:buFont typeface="Montserrat" panose="00000500000000000000"/>
              <a:buChar char="■"/>
              <a:defRPr>
                <a:solidFill>
                  <a:schemeClr val="dk1"/>
                </a:solidFill>
                <a:latin typeface="Montserrat" panose="00000500000000000000"/>
                <a:ea typeface="Montserrat" panose="00000500000000000000"/>
                <a:cs typeface="Montserrat" panose="00000500000000000000"/>
                <a:sym typeface="Montserrat" panose="00000500000000000000"/>
              </a:defRPr>
            </a:lvl3pPr>
            <a:lvl4pPr marL="1828800" lvl="3" indent="-317500">
              <a:lnSpc>
                <a:spcPct val="100000"/>
              </a:lnSpc>
              <a:spcBef>
                <a:spcPts val="1600"/>
              </a:spcBef>
              <a:spcAft>
                <a:spcPts val="0"/>
              </a:spcAft>
              <a:buClr>
                <a:schemeClr val="dk1"/>
              </a:buClr>
              <a:buSzPts val="1400"/>
              <a:buFont typeface="Montserrat" panose="00000500000000000000"/>
              <a:buChar char="●"/>
              <a:defRPr>
                <a:solidFill>
                  <a:schemeClr val="dk1"/>
                </a:solidFill>
                <a:latin typeface="Montserrat" panose="00000500000000000000"/>
                <a:ea typeface="Montserrat" panose="00000500000000000000"/>
                <a:cs typeface="Montserrat" panose="00000500000000000000"/>
                <a:sym typeface="Montserrat" panose="00000500000000000000"/>
              </a:defRPr>
            </a:lvl4pPr>
            <a:lvl5pPr marL="2286000" lvl="4" indent="-317500">
              <a:lnSpc>
                <a:spcPct val="100000"/>
              </a:lnSpc>
              <a:spcBef>
                <a:spcPts val="1600"/>
              </a:spcBef>
              <a:spcAft>
                <a:spcPts val="0"/>
              </a:spcAft>
              <a:buClr>
                <a:schemeClr val="dk1"/>
              </a:buClr>
              <a:buSzPts val="1400"/>
              <a:buFont typeface="Montserrat" panose="00000500000000000000"/>
              <a:buChar char="○"/>
              <a:defRPr>
                <a:solidFill>
                  <a:schemeClr val="dk1"/>
                </a:solidFill>
                <a:latin typeface="Montserrat" panose="00000500000000000000"/>
                <a:ea typeface="Montserrat" panose="00000500000000000000"/>
                <a:cs typeface="Montserrat" panose="00000500000000000000"/>
                <a:sym typeface="Montserrat" panose="00000500000000000000"/>
              </a:defRPr>
            </a:lvl5pPr>
            <a:lvl6pPr marL="2743200" lvl="5" indent="-317500">
              <a:lnSpc>
                <a:spcPct val="100000"/>
              </a:lnSpc>
              <a:spcBef>
                <a:spcPts val="1600"/>
              </a:spcBef>
              <a:spcAft>
                <a:spcPts val="0"/>
              </a:spcAft>
              <a:buClr>
                <a:schemeClr val="dk1"/>
              </a:buClr>
              <a:buSzPts val="1400"/>
              <a:buFont typeface="Montserrat" panose="00000500000000000000"/>
              <a:buChar char="■"/>
              <a:defRPr>
                <a:solidFill>
                  <a:schemeClr val="dk1"/>
                </a:solidFill>
                <a:latin typeface="Montserrat" panose="00000500000000000000"/>
                <a:ea typeface="Montserrat" panose="00000500000000000000"/>
                <a:cs typeface="Montserrat" panose="00000500000000000000"/>
                <a:sym typeface="Montserrat" panose="00000500000000000000"/>
              </a:defRPr>
            </a:lvl6pPr>
            <a:lvl7pPr marL="3200400" lvl="6" indent="-317500">
              <a:lnSpc>
                <a:spcPct val="100000"/>
              </a:lnSpc>
              <a:spcBef>
                <a:spcPts val="1600"/>
              </a:spcBef>
              <a:spcAft>
                <a:spcPts val="0"/>
              </a:spcAft>
              <a:buClr>
                <a:schemeClr val="dk1"/>
              </a:buClr>
              <a:buSzPts val="1400"/>
              <a:buFont typeface="Montserrat" panose="00000500000000000000"/>
              <a:buChar char="●"/>
              <a:defRPr>
                <a:solidFill>
                  <a:schemeClr val="dk1"/>
                </a:solidFill>
                <a:latin typeface="Montserrat" panose="00000500000000000000"/>
                <a:ea typeface="Montserrat" panose="00000500000000000000"/>
                <a:cs typeface="Montserrat" panose="00000500000000000000"/>
                <a:sym typeface="Montserrat" panose="00000500000000000000"/>
              </a:defRPr>
            </a:lvl7pPr>
            <a:lvl8pPr marL="3657600" lvl="7" indent="-317500">
              <a:lnSpc>
                <a:spcPct val="100000"/>
              </a:lnSpc>
              <a:spcBef>
                <a:spcPts val="1600"/>
              </a:spcBef>
              <a:spcAft>
                <a:spcPts val="0"/>
              </a:spcAft>
              <a:buClr>
                <a:schemeClr val="dk1"/>
              </a:buClr>
              <a:buSzPts val="1400"/>
              <a:buFont typeface="Montserrat" panose="00000500000000000000"/>
              <a:buChar char="○"/>
              <a:defRPr>
                <a:solidFill>
                  <a:schemeClr val="dk1"/>
                </a:solidFill>
                <a:latin typeface="Montserrat" panose="00000500000000000000"/>
                <a:ea typeface="Montserrat" panose="00000500000000000000"/>
                <a:cs typeface="Montserrat" panose="00000500000000000000"/>
                <a:sym typeface="Montserrat" panose="00000500000000000000"/>
              </a:defRPr>
            </a:lvl8pPr>
            <a:lvl9pPr marL="4114800" lvl="8" indent="-317500">
              <a:lnSpc>
                <a:spcPct val="100000"/>
              </a:lnSpc>
              <a:spcBef>
                <a:spcPts val="1600"/>
              </a:spcBef>
              <a:spcAft>
                <a:spcPts val="1600"/>
              </a:spcAft>
              <a:buClr>
                <a:schemeClr val="dk1"/>
              </a:buClr>
              <a:buSzPts val="1400"/>
              <a:buFont typeface="Montserrat" panose="00000500000000000000"/>
              <a:buChar char="■"/>
              <a:defRPr>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tags" Target="../tags/tag7.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3.jpeg"/><Relationship Id="rId1" Type="http://schemas.openxmlformats.org/officeDocument/2006/relationships/tags" Target="../tags/tag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ctrTitle"/>
          </p:nvPr>
        </p:nvSpPr>
        <p:spPr>
          <a:xfrm>
            <a:off x="718185" y="842010"/>
            <a:ext cx="7710805" cy="2129155"/>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sz="4000"/>
              <a:t>Team ranking prediction using partial order relation of rough sets and cluster</a:t>
            </a:r>
            <a:br>
              <a:rPr sz="4000"/>
            </a:br>
            <a:r>
              <a:rPr sz="4000"/>
              <a:t>analysis of multivariate statistics</a:t>
            </a:r>
            <a:endParaRPr sz="4000"/>
          </a:p>
        </p:txBody>
      </p:sp>
      <p:cxnSp>
        <p:nvCxnSpPr>
          <p:cNvPr id="148" name="Google Shape;148;p26"/>
          <p:cNvCxnSpPr/>
          <p:nvPr/>
        </p:nvCxnSpPr>
        <p:spPr>
          <a:xfrm>
            <a:off x="4974300" y="3492175"/>
            <a:ext cx="3451800" cy="0"/>
          </a:xfrm>
          <a:prstGeom prst="straightConnector1">
            <a:avLst/>
          </a:prstGeom>
          <a:noFill/>
          <a:ln w="9525" cap="flat" cmpd="sng">
            <a:solidFill>
              <a:schemeClr val="dk1"/>
            </a:solidFill>
            <a:prstDash val="solid"/>
            <a:round/>
            <a:headEnd type="none" w="med" len="med"/>
            <a:tailEnd type="stealth" w="med" len="med"/>
          </a:ln>
        </p:spPr>
      </p:cxnSp>
      <p:sp>
        <p:nvSpPr>
          <p:cNvPr id="2"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90204" pitchFamily="34" charset="0"/>
              </a:defRPr>
            </a:lvl1pPr>
            <a:lvl2pPr marL="457200" eaLnBrk="0" fontAlgn="base" hangingPunct="0">
              <a:spcBef>
                <a:spcPct val="0"/>
              </a:spcBef>
              <a:spcAft>
                <a:spcPct val="0"/>
              </a:spcAft>
              <a:defRPr>
                <a:solidFill>
                  <a:schemeClr val="tx1"/>
                </a:solidFill>
                <a:latin typeface="Arial" panose="020B0604020202090204" pitchFamily="34" charset="0"/>
              </a:defRPr>
            </a:lvl2pPr>
            <a:lvl3pPr marL="914400" eaLnBrk="0" fontAlgn="base" hangingPunct="0">
              <a:spcBef>
                <a:spcPct val="0"/>
              </a:spcBef>
              <a:spcAft>
                <a:spcPct val="0"/>
              </a:spcAft>
              <a:defRPr>
                <a:solidFill>
                  <a:schemeClr val="tx1"/>
                </a:solidFill>
                <a:latin typeface="Arial" panose="020B0604020202090204" pitchFamily="34" charset="0"/>
              </a:defRPr>
            </a:lvl3pPr>
            <a:lvl4pPr marL="1371600" eaLnBrk="0" fontAlgn="base" hangingPunct="0">
              <a:spcBef>
                <a:spcPct val="0"/>
              </a:spcBef>
              <a:spcAft>
                <a:spcPct val="0"/>
              </a:spcAft>
              <a:defRPr>
                <a:solidFill>
                  <a:schemeClr val="tx1"/>
                </a:solidFill>
                <a:latin typeface="Arial" panose="020B0604020202090204" pitchFamily="34" charset="0"/>
              </a:defRPr>
            </a:lvl4pPr>
            <a:lvl5pPr marL="1828800" eaLnBrk="0" fontAlgn="base" hangingPunct="0">
              <a:spcBef>
                <a:spcPct val="0"/>
              </a:spcBef>
              <a:spcAft>
                <a:spcPct val="0"/>
              </a:spcAft>
              <a:defRPr>
                <a:solidFill>
                  <a:schemeClr val="tx1"/>
                </a:solidFill>
                <a:latin typeface="Arial" panose="020B0604020202090204" pitchFamily="34" charset="0"/>
              </a:defRPr>
            </a:lvl5pPr>
            <a:lvl6pPr marL="2286000" eaLnBrk="0" fontAlgn="base" hangingPunct="0">
              <a:spcBef>
                <a:spcPct val="0"/>
              </a:spcBef>
              <a:spcAft>
                <a:spcPct val="0"/>
              </a:spcAft>
              <a:defRPr>
                <a:solidFill>
                  <a:schemeClr val="tx1"/>
                </a:solidFill>
                <a:latin typeface="Arial" panose="020B0604020202090204" pitchFamily="34" charset="0"/>
              </a:defRPr>
            </a:lvl6pPr>
            <a:lvl7pPr marL="2743200" eaLnBrk="0" fontAlgn="base" hangingPunct="0">
              <a:spcBef>
                <a:spcPct val="0"/>
              </a:spcBef>
              <a:spcAft>
                <a:spcPct val="0"/>
              </a:spcAft>
              <a:defRPr>
                <a:solidFill>
                  <a:schemeClr val="tx1"/>
                </a:solidFill>
                <a:latin typeface="Arial" panose="020B0604020202090204" pitchFamily="34" charset="0"/>
              </a:defRPr>
            </a:lvl7pPr>
            <a:lvl8pPr marL="3200400" eaLnBrk="0" fontAlgn="base" hangingPunct="0">
              <a:spcBef>
                <a:spcPct val="0"/>
              </a:spcBef>
              <a:spcAft>
                <a:spcPct val="0"/>
              </a:spcAft>
              <a:defRPr>
                <a:solidFill>
                  <a:schemeClr val="tx1"/>
                </a:solidFill>
                <a:latin typeface="Arial" panose="020B0604020202090204" pitchFamily="34" charset="0"/>
              </a:defRPr>
            </a:lvl8pPr>
            <a:lvl9pPr marL="3657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100" b="0" i="0" u="none" strike="noStrike" cap="none" normalizeH="0" baseline="0" dirty="0">
                <a:ln>
                  <a:noFill/>
                </a:ln>
                <a:solidFill>
                  <a:srgbClr val="E8EAED"/>
                </a:solidFill>
                <a:effectLst/>
                <a:latin typeface="Arial Unicode MS" panose="020B0604020202020204" pitchFamily="34" charset="-128"/>
                <a:ea typeface="inherit"/>
              </a:rPr>
              <a:t>Relaxed style presentation</a:t>
            </a:r>
            <a:endParaRPr kumimoji="0" lang="zh-CN" altLang="zh-CN"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dirty="0">
                <a:ln>
                  <a:noFill/>
                </a:ln>
                <a:solidFill>
                  <a:schemeClr val="tx1"/>
                </a:solidFill>
                <a:effectLst/>
                <a:latin typeface="Arial" panose="020B0604020202090204" pitchFamily="34" charset="0"/>
              </a:rPr>
            </a:b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3" name="副标题 2"/>
          <p:cNvSpPr/>
          <p:nvPr>
            <p:ph type="subTitle" idx="1"/>
          </p:nvPr>
        </p:nvSpPr>
        <p:spPr/>
        <p:txBody>
          <a:bodyPr/>
          <a:p>
            <a:r>
              <a:rPr lang="en-US" altLang="zh-CN"/>
              <a:t>18.07.24</a:t>
            </a:r>
            <a:endParaRPr lang="en-US" altLang="zh-CN"/>
          </a:p>
          <a:p>
            <a:r>
              <a:rPr lang="en-US" altLang="zh-CN">
                <a:ea typeface="宋体" charset="0"/>
              </a:rPr>
              <a:t>Ding Yeming</a:t>
            </a:r>
            <a:endParaRPr lang="en-US" altLang="zh-CN">
              <a:ea typeface="宋体"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251460" y="125730"/>
            <a:ext cx="8178165" cy="398780"/>
          </a:xfrm>
          <a:prstGeom prst="rect">
            <a:avLst/>
          </a:prstGeom>
          <a:noFill/>
        </p:spPr>
        <p:txBody>
          <a:bodyPr wrap="square" rtlCol="0" anchor="t">
            <a:spAutoFit/>
          </a:bodyPr>
          <a:p>
            <a:r>
              <a:rPr lang="en-US" altLang="zh-CN" sz="2000" b="1">
                <a:sym typeface="+mn-ea"/>
              </a:rPr>
              <a:t>National team data advantage ranking steps and results</a:t>
            </a:r>
            <a:endParaRPr lang="en-US" altLang="zh-CN" sz="2000" b="1">
              <a:sym typeface="+mn-ea"/>
            </a:endParaRPr>
          </a:p>
        </p:txBody>
      </p:sp>
      <p:sp>
        <p:nvSpPr>
          <p:cNvPr id="4" name="文本框 3"/>
          <p:cNvSpPr txBox="1"/>
          <p:nvPr/>
        </p:nvSpPr>
        <p:spPr>
          <a:xfrm>
            <a:off x="354965" y="644525"/>
            <a:ext cx="6828155" cy="3521075"/>
          </a:xfrm>
          <a:prstGeom prst="rect">
            <a:avLst/>
          </a:prstGeom>
          <a:noFill/>
        </p:spPr>
        <p:txBody>
          <a:bodyPr wrap="square" rtlCol="0" anchor="t">
            <a:noAutofit/>
          </a:bodyPr>
          <a:p/>
          <a:p/>
          <a:p>
            <a:r>
              <a:t>Step 4: Attribute reduction. </a:t>
            </a:r>
          </a:p>
          <a:p/>
          <a:p>
            <a:r>
              <a:t>According to the relationship between offensive ability identification matrix and rough set in Table 4, the superiority classes of reduced attribute set are obtained:</a:t>
            </a:r>
          </a:p>
        </p:txBody>
      </p:sp>
      <p:pic>
        <p:nvPicPr>
          <p:cNvPr id="5" name="图片 4" descr="WeChat5effc1eceebe7a2f96cdac2222054daf"/>
          <p:cNvPicPr>
            <a:picLocks noChangeAspect="1"/>
          </p:cNvPicPr>
          <p:nvPr/>
        </p:nvPicPr>
        <p:blipFill>
          <a:blip r:embed="rId2"/>
          <a:stretch>
            <a:fillRect/>
          </a:stretch>
        </p:blipFill>
        <p:spPr>
          <a:xfrm>
            <a:off x="664210" y="2256155"/>
            <a:ext cx="5651500" cy="25336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251460" y="125730"/>
            <a:ext cx="8178165" cy="398780"/>
          </a:xfrm>
          <a:prstGeom prst="rect">
            <a:avLst/>
          </a:prstGeom>
          <a:noFill/>
        </p:spPr>
        <p:txBody>
          <a:bodyPr wrap="square" rtlCol="0" anchor="t">
            <a:spAutoFit/>
          </a:bodyPr>
          <a:p>
            <a:r>
              <a:rPr lang="en-US" altLang="zh-CN" sz="2000" b="1">
                <a:sym typeface="+mn-ea"/>
              </a:rPr>
              <a:t>National team data advantage ranking steps and results</a:t>
            </a:r>
            <a:endParaRPr lang="en-US" altLang="zh-CN" sz="2000" b="1">
              <a:sym typeface="+mn-ea"/>
            </a:endParaRPr>
          </a:p>
        </p:txBody>
      </p:sp>
      <p:sp>
        <p:nvSpPr>
          <p:cNvPr id="4" name="文本框 3"/>
          <p:cNvSpPr txBox="1"/>
          <p:nvPr/>
        </p:nvSpPr>
        <p:spPr>
          <a:xfrm>
            <a:off x="251460" y="644525"/>
            <a:ext cx="8590915" cy="3521075"/>
          </a:xfrm>
          <a:prstGeom prst="rect">
            <a:avLst/>
          </a:prstGeom>
          <a:noFill/>
        </p:spPr>
        <p:txBody>
          <a:bodyPr wrap="square" rtlCol="0" anchor="t">
            <a:noAutofit/>
          </a:bodyPr>
          <a:p/>
          <a:p/>
          <a:p>
            <a:r>
              <a:t>Step 5: Data processing</a:t>
            </a:r>
            <a:br/>
            <a:br/>
            <a:r>
              <a:t>First, according to formula (2), the advantage matrix between objects is obtained by using MATLAB data processing:</a:t>
            </a:r>
          </a:p>
        </p:txBody>
      </p:sp>
      <p:pic>
        <p:nvPicPr>
          <p:cNvPr id="5" name="图片 4"/>
          <p:cNvPicPr>
            <a:picLocks noChangeAspect="1"/>
          </p:cNvPicPr>
          <p:nvPr>
            <p:custDataLst>
              <p:tags r:id="rId2"/>
            </p:custDataLst>
          </p:nvPr>
        </p:nvPicPr>
        <p:blipFill>
          <a:blip r:embed="rId3"/>
          <a:stretch>
            <a:fillRect/>
          </a:stretch>
        </p:blipFill>
        <p:spPr>
          <a:xfrm>
            <a:off x="251460" y="2091690"/>
            <a:ext cx="7200900" cy="24003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251460" y="125730"/>
            <a:ext cx="8178165" cy="398780"/>
          </a:xfrm>
          <a:prstGeom prst="rect">
            <a:avLst/>
          </a:prstGeom>
          <a:noFill/>
        </p:spPr>
        <p:txBody>
          <a:bodyPr wrap="square" rtlCol="0" anchor="t">
            <a:spAutoFit/>
          </a:bodyPr>
          <a:p>
            <a:r>
              <a:rPr lang="en-US" altLang="zh-CN" sz="2000" b="1">
                <a:sym typeface="+mn-ea"/>
              </a:rPr>
              <a:t>National team data advantage ranking steps and results</a:t>
            </a:r>
            <a:endParaRPr lang="en-US" altLang="zh-CN" sz="2000" b="1">
              <a:sym typeface="+mn-ea"/>
            </a:endParaRPr>
          </a:p>
        </p:txBody>
      </p:sp>
      <p:sp>
        <p:nvSpPr>
          <p:cNvPr id="4" name="文本框 3"/>
          <p:cNvSpPr txBox="1"/>
          <p:nvPr/>
        </p:nvSpPr>
        <p:spPr>
          <a:xfrm>
            <a:off x="251460" y="644525"/>
            <a:ext cx="8590915" cy="3521075"/>
          </a:xfrm>
          <a:prstGeom prst="rect">
            <a:avLst/>
          </a:prstGeom>
          <a:noFill/>
        </p:spPr>
        <p:txBody>
          <a:bodyPr wrap="square" rtlCol="0" anchor="t">
            <a:noAutofit/>
          </a:bodyPr>
          <a:p/>
          <a:p/>
          <a:p>
            <a:r>
              <a:t>Step 5: Data processing</a:t>
            </a:r>
            <a:br/>
            <a:br/>
            <a:r>
              <a:t>Then, according to formula (3), the comprehensive superiority degree of the team's offensive ability is calculated</a:t>
            </a:r>
            <a:r>
              <a:t>:</a:t>
            </a:r>
          </a:p>
        </p:txBody>
      </p:sp>
      <p:pic>
        <p:nvPicPr>
          <p:cNvPr id="2" name="图片 1" descr="WeChataede2e81ebbd0a1565f268342732c272"/>
          <p:cNvPicPr>
            <a:picLocks noChangeAspect="1"/>
          </p:cNvPicPr>
          <p:nvPr/>
        </p:nvPicPr>
        <p:blipFill>
          <a:blip r:embed="rId2"/>
          <a:stretch>
            <a:fillRect/>
          </a:stretch>
        </p:blipFill>
        <p:spPr>
          <a:xfrm>
            <a:off x="445135" y="2093595"/>
            <a:ext cx="7984490" cy="955675"/>
          </a:xfrm>
          <a:prstGeom prst="rect">
            <a:avLst/>
          </a:prstGeom>
        </p:spPr>
      </p:pic>
      <p:sp>
        <p:nvSpPr>
          <p:cNvPr id="7" name="文本框 6"/>
          <p:cNvSpPr txBox="1"/>
          <p:nvPr/>
        </p:nvSpPr>
        <p:spPr>
          <a:xfrm>
            <a:off x="356870" y="3408680"/>
            <a:ext cx="8083550" cy="1734820"/>
          </a:xfrm>
          <a:prstGeom prst="rect">
            <a:avLst/>
          </a:prstGeom>
          <a:noFill/>
        </p:spPr>
        <p:txBody>
          <a:bodyPr wrap="square" rtlCol="0" anchor="t">
            <a:noAutofit/>
          </a:bodyPr>
          <a:p>
            <a:r>
              <a:rPr lang="zh-CN" altLang="en-US"/>
              <a:t>Sort objects from largest to smallest as：</a:t>
            </a:r>
            <a:r>
              <a:rPr lang="en-US" altLang="zh-CN"/>
              <a:t>x2=x4&gt;x6&gt;x3&gt;x7&gt;x5&gt;x8&gt;x1</a:t>
            </a:r>
            <a:endParaRPr lang="en-US" altLang="zh-CN"/>
          </a:p>
          <a:p>
            <a:endParaRPr lang="en-US" altLang="zh-CN"/>
          </a:p>
          <a:p>
            <a:r>
              <a:rPr lang="en-US" altLang="zh-CN"/>
              <a:t>In the same way, you can calculate the overall superiority of the team's defensive ability.</a:t>
            </a:r>
            <a:endParaRPr lang="en-US" altLang="zh-CN"/>
          </a:p>
          <a:p>
            <a:endParaRPr lang="en-US" altLang="zh-CN"/>
          </a:p>
          <a:p>
            <a:r>
              <a:rPr lang="en-US" altLang="zh-CN"/>
              <a:t>The following dominance ranking table is obtained:</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251460" y="125730"/>
            <a:ext cx="8178165" cy="398780"/>
          </a:xfrm>
          <a:prstGeom prst="rect">
            <a:avLst/>
          </a:prstGeom>
          <a:noFill/>
        </p:spPr>
        <p:txBody>
          <a:bodyPr wrap="square" rtlCol="0" anchor="t">
            <a:spAutoFit/>
          </a:bodyPr>
          <a:p>
            <a:r>
              <a:rPr lang="en-US" altLang="zh-CN" sz="2000" b="1">
                <a:sym typeface="+mn-ea"/>
              </a:rPr>
              <a:t>National team data advantage ranking steps and results</a:t>
            </a:r>
            <a:endParaRPr lang="en-US" altLang="zh-CN" sz="2000" b="1">
              <a:sym typeface="+mn-ea"/>
            </a:endParaRPr>
          </a:p>
        </p:txBody>
      </p:sp>
      <p:sp>
        <p:nvSpPr>
          <p:cNvPr id="8" name="文本框 7"/>
          <p:cNvSpPr txBox="1"/>
          <p:nvPr/>
        </p:nvSpPr>
        <p:spPr>
          <a:xfrm>
            <a:off x="466725" y="3794125"/>
            <a:ext cx="7342505" cy="953135"/>
          </a:xfrm>
          <a:prstGeom prst="rect">
            <a:avLst/>
          </a:prstGeom>
          <a:noFill/>
        </p:spPr>
        <p:txBody>
          <a:bodyPr wrap="square" rtlCol="0" anchor="t">
            <a:spAutoFit/>
          </a:bodyPr>
          <a:p>
            <a:r>
              <a:rPr lang="zh-CN" altLang="en-US"/>
              <a:t>It can be directly seen from Table 5 that Germany ranks first in the evaluation of offensive ability, while the Netherlands ranks first in defensive superiority. </a:t>
            </a:r>
            <a:br>
              <a:rPr lang="zh-CN" altLang="en-US"/>
            </a:br>
            <a:br>
              <a:rPr lang="zh-CN" altLang="en-US"/>
            </a:br>
            <a:r>
              <a:rPr lang="zh-CN" altLang="en-US"/>
              <a:t>Germany, England, Portugal and the Netherlands are at the top of the overall rankings</a:t>
            </a:r>
            <a:endParaRPr lang="zh-CN" altLang="en-US"/>
          </a:p>
        </p:txBody>
      </p:sp>
      <p:pic>
        <p:nvPicPr>
          <p:cNvPr id="2" name="图片 1" descr="WeChatc870a05c580e7b53c8af9866c773d6c0"/>
          <p:cNvPicPr>
            <a:picLocks noChangeAspect="1"/>
          </p:cNvPicPr>
          <p:nvPr/>
        </p:nvPicPr>
        <p:blipFill>
          <a:blip r:embed="rId2"/>
          <a:stretch>
            <a:fillRect/>
          </a:stretch>
        </p:blipFill>
        <p:spPr>
          <a:xfrm>
            <a:off x="466725" y="669290"/>
            <a:ext cx="5994400" cy="29800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366395" y="125730"/>
            <a:ext cx="8178165" cy="706755"/>
          </a:xfrm>
          <a:prstGeom prst="rect">
            <a:avLst/>
          </a:prstGeom>
          <a:noFill/>
        </p:spPr>
        <p:txBody>
          <a:bodyPr wrap="square" rtlCol="0" anchor="t">
            <a:spAutoFit/>
          </a:bodyPr>
          <a:p>
            <a:r>
              <a:rPr lang="en-US" altLang="zh-CN" sz="2000" b="1">
                <a:sym typeface="+mn-ea"/>
              </a:rPr>
              <a:t>Method B: Fuzzy ISODATA Clustering Algorithm (Cluster analysis method based on objective function)</a:t>
            </a:r>
            <a:endParaRPr lang="en-US" altLang="zh-CN" sz="2000" b="1">
              <a:sym typeface="+mn-ea"/>
            </a:endParaRPr>
          </a:p>
        </p:txBody>
      </p:sp>
      <p:sp>
        <p:nvSpPr>
          <p:cNvPr id="2" name="文本框 1"/>
          <p:cNvSpPr txBox="1"/>
          <p:nvPr/>
        </p:nvSpPr>
        <p:spPr>
          <a:xfrm>
            <a:off x="466725" y="1480820"/>
            <a:ext cx="8078470" cy="2030095"/>
          </a:xfrm>
          <a:prstGeom prst="rect">
            <a:avLst/>
          </a:prstGeom>
          <a:noFill/>
        </p:spPr>
        <p:txBody>
          <a:bodyPr wrap="square" rtlCol="0" anchor="t">
            <a:spAutoFit/>
          </a:bodyPr>
          <a:p>
            <a:r>
              <a:rPr lang="zh-CN" altLang="en-US"/>
              <a:t>The theoretical basis of fuzzy cluster analysis is fuzzy equivalence relation. When the domain U is a finite set, the ordinary equivalence relation is represented by an equivalent Boolean matrix, and the fuzzy equivalence relation is represented by a fuzzy equivalent matrix, and the sufficient and necessary condition for R to be a fuzzy equivalent matrix is that any λ-cut matrix of R is an ordinary equivalent Boolean matrix.</a:t>
            </a:r>
            <a:br>
              <a:rPr lang="zh-CN" altLang="en-US"/>
            </a:br>
            <a:br>
              <a:rPr lang="zh-CN" altLang="en-US"/>
            </a:br>
            <a:r>
              <a:rPr lang="zh-CN" altLang="en-US"/>
              <a:t>Therefore, for a finite domain of discourse, we can set up a fuzzy equivalent matrix on U, and choose the appropriate λ to classify it (obviously different values of λ, the classification results are different). Lambda change, constant change, this is dynamic clustering.</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366395" y="125730"/>
            <a:ext cx="8178165" cy="398780"/>
          </a:xfrm>
          <a:prstGeom prst="rect">
            <a:avLst/>
          </a:prstGeom>
          <a:noFill/>
        </p:spPr>
        <p:txBody>
          <a:bodyPr wrap="square" rtlCol="0" anchor="t">
            <a:spAutoFit/>
          </a:bodyPr>
          <a:p>
            <a:r>
              <a:rPr lang="en-US" altLang="zh-CN" sz="2000" b="1">
                <a:sym typeface="+mn-ea"/>
              </a:rPr>
              <a:t>National team data processing steps</a:t>
            </a:r>
            <a:endParaRPr lang="en-US" altLang="zh-CN" sz="2000" b="1">
              <a:sym typeface="+mn-ea"/>
            </a:endParaRPr>
          </a:p>
        </p:txBody>
      </p:sp>
      <p:sp>
        <p:nvSpPr>
          <p:cNvPr id="2" name="文本框 1"/>
          <p:cNvSpPr txBox="1"/>
          <p:nvPr/>
        </p:nvSpPr>
        <p:spPr>
          <a:xfrm>
            <a:off x="74930" y="524510"/>
            <a:ext cx="2807970" cy="4371340"/>
          </a:xfrm>
          <a:prstGeom prst="rect">
            <a:avLst/>
          </a:prstGeom>
          <a:noFill/>
        </p:spPr>
        <p:txBody>
          <a:bodyPr wrap="square" rtlCol="0" anchor="t">
            <a:noAutofit/>
          </a:bodyPr>
          <a:p>
            <a:r>
              <a:rPr lang="zh-CN" altLang="en-US"/>
              <a:t>Let the field </a:t>
            </a:r>
            <a:r>
              <a:rPr lang="en-US" altLang="zh-CN"/>
              <a:t>U={x1,x2......x8}</a:t>
            </a:r>
            <a:r>
              <a:rPr lang="zh-CN" altLang="en-US"/>
              <a:t> represent the sample of 8 teams of the European Cup, and each sample uses 8 idealized indicators to represent its characteristics, that is</a:t>
            </a:r>
            <a:r>
              <a:rPr lang="en-US" altLang="zh-CN"/>
              <a:t> xi={xi1,xi2,.......xi8},(i=1,2......8).</a:t>
            </a:r>
            <a:br>
              <a:rPr lang="en-US" altLang="zh-CN"/>
            </a:br>
            <a:br>
              <a:rPr lang="en-US" altLang="zh-CN"/>
            </a:br>
            <a:r>
              <a:rPr lang="en-US" altLang="zh-CN"/>
              <a:t>Step 1: Use the shift standard deviation change to analyze the following data table.</a:t>
            </a:r>
            <a:endParaRPr lang="en-US" altLang="zh-CN"/>
          </a:p>
          <a:p>
            <a:endParaRPr lang="zh-CN" altLang="en-US">
              <a:ea typeface="宋体" charset="0"/>
            </a:endParaRPr>
          </a:p>
          <a:p>
            <a:endParaRPr lang="zh-CN" altLang="en-US">
              <a:ea typeface="宋体" charset="0"/>
            </a:endParaRPr>
          </a:p>
          <a:p>
            <a:r>
              <a:rPr lang="en-US" altLang="zh-CN">
                <a:ea typeface="宋体" charset="0"/>
              </a:rPr>
              <a:t>X</a:t>
            </a:r>
            <a:r>
              <a:rPr lang="zh-CN" altLang="en-US">
                <a:ea typeface="宋体" charset="0"/>
              </a:rPr>
              <a:t>k is the mean and </a:t>
            </a:r>
            <a:r>
              <a:rPr lang="en-US" altLang="zh-CN">
                <a:ea typeface="宋体" charset="0"/>
              </a:rPr>
              <a:t>S</a:t>
            </a:r>
            <a:r>
              <a:rPr lang="zh-CN" altLang="en-US">
                <a:ea typeface="宋体" charset="0"/>
              </a:rPr>
              <a:t>k is the standard deviation</a:t>
            </a:r>
            <a:endParaRPr lang="zh-CN" altLang="en-US">
              <a:ea typeface="宋体" charset="0"/>
            </a:endParaRPr>
          </a:p>
        </p:txBody>
      </p:sp>
      <p:pic>
        <p:nvPicPr>
          <p:cNvPr id="4" name="图片 3" descr="WeChat1208d5836f13dd8d3233606a963604ee"/>
          <p:cNvPicPr>
            <a:picLocks noChangeAspect="1"/>
          </p:cNvPicPr>
          <p:nvPr/>
        </p:nvPicPr>
        <p:blipFill>
          <a:blip r:embed="rId2"/>
          <a:stretch>
            <a:fillRect/>
          </a:stretch>
        </p:blipFill>
        <p:spPr>
          <a:xfrm>
            <a:off x="2761615" y="557530"/>
            <a:ext cx="6467475" cy="3683635"/>
          </a:xfrm>
          <a:prstGeom prst="rect">
            <a:avLst/>
          </a:prstGeom>
        </p:spPr>
      </p:pic>
      <p:pic>
        <p:nvPicPr>
          <p:cNvPr id="5" name="图片 4" descr="WeChat4ff7a9765fc80594917bad6f42c342b1"/>
          <p:cNvPicPr>
            <a:picLocks noChangeAspect="1"/>
          </p:cNvPicPr>
          <p:nvPr/>
        </p:nvPicPr>
        <p:blipFill>
          <a:blip r:embed="rId3"/>
          <a:stretch>
            <a:fillRect/>
          </a:stretch>
        </p:blipFill>
        <p:spPr>
          <a:xfrm>
            <a:off x="2761615" y="4241165"/>
            <a:ext cx="2567940" cy="6496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366395" y="125730"/>
            <a:ext cx="8178165" cy="398780"/>
          </a:xfrm>
          <a:prstGeom prst="rect">
            <a:avLst/>
          </a:prstGeom>
          <a:noFill/>
        </p:spPr>
        <p:txBody>
          <a:bodyPr wrap="square" rtlCol="0" anchor="t">
            <a:spAutoFit/>
          </a:bodyPr>
          <a:p>
            <a:r>
              <a:rPr lang="en-US" altLang="zh-CN" sz="2000" b="1">
                <a:sym typeface="+mn-ea"/>
              </a:rPr>
              <a:t>National team data processing steps</a:t>
            </a:r>
            <a:endParaRPr lang="en-US" altLang="zh-CN" sz="2000" b="1">
              <a:sym typeface="+mn-ea"/>
            </a:endParaRPr>
          </a:p>
        </p:txBody>
      </p:sp>
      <p:sp>
        <p:nvSpPr>
          <p:cNvPr id="2" name="文本框 1"/>
          <p:cNvSpPr txBox="1"/>
          <p:nvPr/>
        </p:nvSpPr>
        <p:spPr>
          <a:xfrm>
            <a:off x="366395" y="772160"/>
            <a:ext cx="8619490" cy="4371340"/>
          </a:xfrm>
          <a:prstGeom prst="rect">
            <a:avLst/>
          </a:prstGeom>
          <a:noFill/>
        </p:spPr>
        <p:txBody>
          <a:bodyPr wrap="square" rtlCol="0" anchor="t">
            <a:noAutofit/>
          </a:bodyPr>
          <a:p>
            <a:r>
              <a:rPr lang="en-US" altLang="zh-CN"/>
              <a:t>Step 2: Data standardization is processed to obtain sample standardization matrix R</a:t>
            </a:r>
            <a:r>
              <a:rPr lang="en-US" altLang="zh-CN"/>
              <a:t>.</a:t>
            </a:r>
            <a:endParaRPr lang="en-US" altLang="zh-CN"/>
          </a:p>
          <a:p>
            <a:endParaRPr lang="zh-CN" altLang="en-US">
              <a:ea typeface="宋体" charset="0"/>
            </a:endParaRPr>
          </a:p>
          <a:p>
            <a:endParaRPr lang="zh-CN" altLang="en-US">
              <a:ea typeface="宋体" charset="0"/>
            </a:endParaRPr>
          </a:p>
          <a:p>
            <a:endParaRPr lang="zh-CN" altLang="en-US">
              <a:ea typeface="宋体" charset="0"/>
            </a:endParaRPr>
          </a:p>
        </p:txBody>
      </p:sp>
      <p:pic>
        <p:nvPicPr>
          <p:cNvPr id="8" name="图片 7" descr="WeChatafa41918abbb2576fcda16a2950b892d"/>
          <p:cNvPicPr>
            <a:picLocks noChangeAspect="1"/>
          </p:cNvPicPr>
          <p:nvPr/>
        </p:nvPicPr>
        <p:blipFill>
          <a:blip r:embed="rId2"/>
          <a:stretch>
            <a:fillRect/>
          </a:stretch>
        </p:blipFill>
        <p:spPr>
          <a:xfrm>
            <a:off x="218440" y="820420"/>
            <a:ext cx="6800215" cy="2201545"/>
          </a:xfrm>
          <a:prstGeom prst="rect">
            <a:avLst/>
          </a:prstGeom>
        </p:spPr>
      </p:pic>
      <p:pic>
        <p:nvPicPr>
          <p:cNvPr id="4" name="图片 3" descr="WeChatea0977a581bb7c4664f44991fb0661c3"/>
          <p:cNvPicPr>
            <a:picLocks noChangeAspect="1"/>
          </p:cNvPicPr>
          <p:nvPr/>
        </p:nvPicPr>
        <p:blipFill>
          <a:blip r:embed="rId3"/>
          <a:stretch>
            <a:fillRect/>
          </a:stretch>
        </p:blipFill>
        <p:spPr>
          <a:xfrm>
            <a:off x="886460" y="2694940"/>
            <a:ext cx="6799580" cy="2063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366395" y="125730"/>
            <a:ext cx="8178165" cy="398780"/>
          </a:xfrm>
          <a:prstGeom prst="rect">
            <a:avLst/>
          </a:prstGeom>
          <a:noFill/>
        </p:spPr>
        <p:txBody>
          <a:bodyPr wrap="square" rtlCol="0" anchor="t">
            <a:spAutoFit/>
          </a:bodyPr>
          <a:p>
            <a:r>
              <a:rPr lang="en-US" altLang="zh-CN" sz="2000" b="1">
                <a:sym typeface="+mn-ea"/>
              </a:rPr>
              <a:t>National team data processing steps</a:t>
            </a:r>
            <a:endParaRPr lang="en-US" altLang="zh-CN" sz="2000" b="1">
              <a:sym typeface="+mn-ea"/>
            </a:endParaRPr>
          </a:p>
        </p:txBody>
      </p:sp>
      <p:sp>
        <p:nvSpPr>
          <p:cNvPr id="2" name="文本框 1"/>
          <p:cNvSpPr txBox="1"/>
          <p:nvPr/>
        </p:nvSpPr>
        <p:spPr>
          <a:xfrm>
            <a:off x="74930" y="524510"/>
            <a:ext cx="8619490" cy="4371340"/>
          </a:xfrm>
          <a:prstGeom prst="rect">
            <a:avLst/>
          </a:prstGeom>
          <a:noFill/>
        </p:spPr>
        <p:txBody>
          <a:bodyPr wrap="square" rtlCol="0" anchor="t">
            <a:noAutofit/>
          </a:bodyPr>
          <a:p>
            <a:r>
              <a:rPr lang="en-US" altLang="zh-CN"/>
              <a:t>Step 3: Using Euclidean distance method to establish a similar matrix R</a:t>
            </a:r>
            <a:endParaRPr lang="en-US" altLang="zh-CN"/>
          </a:p>
          <a:p>
            <a:endParaRPr lang="zh-CN" altLang="en-US">
              <a:ea typeface="宋体" charset="0"/>
            </a:endParaRPr>
          </a:p>
          <a:p>
            <a:endParaRPr lang="zh-CN" altLang="en-US">
              <a:ea typeface="宋体" charset="0"/>
            </a:endParaRPr>
          </a:p>
        </p:txBody>
      </p:sp>
      <p:pic>
        <p:nvPicPr>
          <p:cNvPr id="4" name="图片 3" descr="WeChatb7985d27fe3a70face136c8de0ba8070"/>
          <p:cNvPicPr>
            <a:picLocks noChangeAspect="1"/>
          </p:cNvPicPr>
          <p:nvPr/>
        </p:nvPicPr>
        <p:blipFill>
          <a:blip r:embed="rId2"/>
          <a:stretch>
            <a:fillRect/>
          </a:stretch>
        </p:blipFill>
        <p:spPr>
          <a:xfrm>
            <a:off x="74930" y="811530"/>
            <a:ext cx="6242050" cy="3202940"/>
          </a:xfrm>
          <a:prstGeom prst="rect">
            <a:avLst/>
          </a:prstGeom>
        </p:spPr>
      </p:pic>
      <p:pic>
        <p:nvPicPr>
          <p:cNvPr id="5" name="图片 4" descr="WeChat64dc35d8db24d10c0be821233c8a3294"/>
          <p:cNvPicPr>
            <a:picLocks noChangeAspect="1"/>
          </p:cNvPicPr>
          <p:nvPr/>
        </p:nvPicPr>
        <p:blipFill>
          <a:blip r:embed="rId3"/>
          <a:stretch>
            <a:fillRect/>
          </a:stretch>
        </p:blipFill>
        <p:spPr>
          <a:xfrm>
            <a:off x="2858135" y="3061335"/>
            <a:ext cx="5934075" cy="18345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366395" y="125730"/>
            <a:ext cx="8178165" cy="398780"/>
          </a:xfrm>
          <a:prstGeom prst="rect">
            <a:avLst/>
          </a:prstGeom>
          <a:noFill/>
        </p:spPr>
        <p:txBody>
          <a:bodyPr wrap="square" rtlCol="0" anchor="t">
            <a:spAutoFit/>
          </a:bodyPr>
          <a:p>
            <a:r>
              <a:rPr lang="en-US" altLang="zh-CN" sz="2000" b="1">
                <a:sym typeface="+mn-ea"/>
              </a:rPr>
              <a:t>National team data processing steps</a:t>
            </a:r>
            <a:endParaRPr lang="en-US" altLang="zh-CN" sz="2000" b="1">
              <a:sym typeface="+mn-ea"/>
            </a:endParaRPr>
          </a:p>
        </p:txBody>
      </p:sp>
      <p:sp>
        <p:nvSpPr>
          <p:cNvPr id="2" name="文本框 1"/>
          <p:cNvSpPr txBox="1"/>
          <p:nvPr/>
        </p:nvSpPr>
        <p:spPr>
          <a:xfrm>
            <a:off x="74930" y="524510"/>
            <a:ext cx="8619490" cy="4371340"/>
          </a:xfrm>
          <a:prstGeom prst="rect">
            <a:avLst/>
          </a:prstGeom>
          <a:noFill/>
        </p:spPr>
        <p:txBody>
          <a:bodyPr wrap="square" rtlCol="0" anchor="t">
            <a:noAutofit/>
          </a:bodyPr>
          <a:p>
            <a:r>
              <a:rPr lang="en-US" altLang="zh-CN"/>
              <a:t>Step 4: Step 4: Find its transitive closure matrix through MATLAB</a:t>
            </a:r>
            <a:endParaRPr lang="en-US" altLang="zh-CN"/>
          </a:p>
        </p:txBody>
      </p:sp>
      <p:pic>
        <p:nvPicPr>
          <p:cNvPr id="7" name="图片 6" descr="WeChat419fa4047e868e295336cd5c9eebf7ce"/>
          <p:cNvPicPr>
            <a:picLocks noChangeAspect="1"/>
          </p:cNvPicPr>
          <p:nvPr/>
        </p:nvPicPr>
        <p:blipFill>
          <a:blip r:embed="rId2"/>
          <a:stretch>
            <a:fillRect/>
          </a:stretch>
        </p:blipFill>
        <p:spPr>
          <a:xfrm>
            <a:off x="74930" y="826770"/>
            <a:ext cx="5318760" cy="4069080"/>
          </a:xfrm>
          <a:prstGeom prst="rect">
            <a:avLst/>
          </a:prstGeom>
        </p:spPr>
      </p:pic>
      <p:pic>
        <p:nvPicPr>
          <p:cNvPr id="8" name="图片 7" descr="WeChatb4431d6ed1babb505c960fa6c06aa296"/>
          <p:cNvPicPr>
            <a:picLocks noChangeAspect="1"/>
          </p:cNvPicPr>
          <p:nvPr/>
        </p:nvPicPr>
        <p:blipFill>
          <a:blip r:embed="rId3"/>
          <a:stretch>
            <a:fillRect/>
          </a:stretch>
        </p:blipFill>
        <p:spPr>
          <a:xfrm>
            <a:off x="2990215" y="2812415"/>
            <a:ext cx="6019800" cy="19691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366395" y="125730"/>
            <a:ext cx="8178165" cy="398780"/>
          </a:xfrm>
          <a:prstGeom prst="rect">
            <a:avLst/>
          </a:prstGeom>
          <a:noFill/>
        </p:spPr>
        <p:txBody>
          <a:bodyPr wrap="square" rtlCol="0" anchor="t">
            <a:spAutoFit/>
          </a:bodyPr>
          <a:p>
            <a:r>
              <a:rPr lang="en-US" altLang="zh-CN" sz="2000" b="1">
                <a:sym typeface="+mn-ea"/>
              </a:rPr>
              <a:t>National team cluster analysis</a:t>
            </a:r>
            <a:endParaRPr lang="en-US" altLang="zh-CN" sz="2000" b="1">
              <a:sym typeface="+mn-ea"/>
            </a:endParaRPr>
          </a:p>
        </p:txBody>
      </p:sp>
      <p:sp>
        <p:nvSpPr>
          <p:cNvPr id="2" name="文本框 1"/>
          <p:cNvSpPr txBox="1"/>
          <p:nvPr/>
        </p:nvSpPr>
        <p:spPr>
          <a:xfrm>
            <a:off x="244475" y="524510"/>
            <a:ext cx="6533515" cy="4077970"/>
          </a:xfrm>
          <a:prstGeom prst="rect">
            <a:avLst/>
          </a:prstGeom>
          <a:noFill/>
        </p:spPr>
        <p:txBody>
          <a:bodyPr wrap="square" rtlCol="0" anchor="t">
            <a:noAutofit/>
          </a:bodyPr>
          <a:p>
            <a:r>
              <a:rPr lang="en-US" altLang="zh-CN"/>
              <a:t>According to the basic idea of fuzzy clustering, according to its transitive closure matrix, k-means algorithm can cluster 8 teams into three Class.</a:t>
            </a:r>
            <a:endParaRPr lang="en-US" altLang="zh-CN"/>
          </a:p>
          <a:p>
            <a:endParaRPr lang="en-US" altLang="zh-CN"/>
          </a:p>
          <a:p>
            <a:r>
              <a:rPr lang="en-US" altLang="zh-CN"/>
              <a:t>C</a:t>
            </a:r>
            <a:r>
              <a:rPr lang="en-US" altLang="zh-CN"/>
              <a:t>lass 1: England, France, Netherlands;</a:t>
            </a:r>
            <a:endParaRPr lang="en-US" altLang="zh-CN"/>
          </a:p>
          <a:p>
            <a:r>
              <a:rPr lang="en-US" altLang="zh-CN">
                <a:sym typeface="+mn-ea"/>
              </a:rPr>
              <a:t>Class</a:t>
            </a:r>
            <a:r>
              <a:rPr lang="en-US" altLang="zh-CN"/>
              <a:t> 2: Germany, Spain, Portugal;</a:t>
            </a:r>
            <a:endParaRPr lang="en-US" altLang="zh-CN"/>
          </a:p>
          <a:p>
            <a:r>
              <a:rPr lang="en-US" altLang="zh-CN">
                <a:sym typeface="+mn-ea"/>
              </a:rPr>
              <a:t>Class </a:t>
            </a:r>
            <a:r>
              <a:rPr lang="en-US" altLang="zh-CN"/>
              <a:t>3: Turkey, Switzerland;</a:t>
            </a:r>
            <a:endParaRPr lang="en-US" altLang="zh-CN"/>
          </a:p>
          <a:p>
            <a:endParaRPr lang="en-US" altLang="zh-CN"/>
          </a:p>
          <a:p>
            <a:endParaRPr lang="en-US" altLang="zh-CN"/>
          </a:p>
          <a:p>
            <a:r>
              <a:rPr lang="en-US" altLang="zh-CN"/>
              <a:t>Predicted results:</a:t>
            </a:r>
            <a:endParaRPr lang="en-US" altLang="zh-CN"/>
          </a:p>
          <a:p>
            <a:r>
              <a:rPr lang="en-US" altLang="zh-CN"/>
              <a:t>Method A: the final four are Germany, England, Portugal and the Netherlands</a:t>
            </a:r>
            <a:endParaRPr lang="en-US" altLang="zh-CN"/>
          </a:p>
          <a:p>
            <a:r>
              <a:rPr lang="en-US" altLang="zh-CN"/>
              <a:t>Method B: First class is England, France, Netherlands</a:t>
            </a:r>
            <a:endParaRPr lang="en-US" altLang="zh-CN"/>
          </a:p>
          <a:p>
            <a:endParaRPr lang="en-US" altLang="zh-CN"/>
          </a:p>
          <a:p>
            <a:endParaRPr lang="en-US" altLang="zh-CN"/>
          </a:p>
          <a:p>
            <a:endParaRPr lang="en-US" altLang="zh-CN"/>
          </a:p>
          <a:p>
            <a:r>
              <a:rPr lang="en-US" altLang="zh-CN"/>
              <a:t>So I predict that this European Championship will be won between England and the Netherlands.</a:t>
            </a:r>
            <a:endParaRPr lang="en-US" altLang="zh-CN"/>
          </a:p>
          <a:p>
            <a:endParaRPr lang="en-US" altLang="zh-CN"/>
          </a:p>
          <a:p>
            <a:r>
              <a:rPr lang="en-US" altLang="zh-CN">
                <a:ea typeface="宋体" charset="0"/>
              </a:rPr>
              <a:t>(Of course now we know the result, Spain are champions.)</a:t>
            </a:r>
            <a:endParaRPr lang="en-US" altLang="zh-CN">
              <a:ea typeface="宋体"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417195" y="89535"/>
            <a:ext cx="5593080" cy="525780"/>
          </a:xfrm>
        </p:spPr>
        <p:txBody>
          <a:bodyPr/>
          <a:p>
            <a:pPr algn="l"/>
            <a:r>
              <a:rPr lang="en-US" altLang="zh-CN" sz="2400" b="1"/>
              <a:t>Abstract</a:t>
            </a:r>
            <a:endParaRPr lang="en-US" altLang="zh-CN" sz="2400" b="1"/>
          </a:p>
        </p:txBody>
      </p:sp>
      <p:sp>
        <p:nvSpPr>
          <p:cNvPr id="5" name="文本框 4"/>
          <p:cNvSpPr txBox="1"/>
          <p:nvPr/>
        </p:nvSpPr>
        <p:spPr>
          <a:xfrm>
            <a:off x="593090" y="1111885"/>
            <a:ext cx="7615555" cy="2957195"/>
          </a:xfrm>
          <a:prstGeom prst="rect">
            <a:avLst/>
          </a:prstGeom>
          <a:noFill/>
        </p:spPr>
        <p:txBody>
          <a:bodyPr wrap="square" rtlCol="0" anchor="t">
            <a:noAutofit/>
          </a:bodyPr>
          <a:p>
            <a:r>
              <a:rPr lang="zh-CN" altLang="en-US" sz="1600"/>
              <a:t>Fuzzy mathematics rough set dominance analysis and cluster analysis can objectively reflect the comprehensive strength of the team</a:t>
            </a:r>
            <a:r>
              <a:rPr lang="en-US" altLang="zh-CN" sz="1600"/>
              <a:t>.</a:t>
            </a:r>
            <a:endParaRPr lang="en-US" altLang="zh-CN" sz="1600"/>
          </a:p>
          <a:p>
            <a:endParaRPr lang="en-US" altLang="zh-CN" sz="1600"/>
          </a:p>
          <a:p>
            <a:r>
              <a:rPr lang="en-US" altLang="zh-CN" sz="1600"/>
              <a:t>This report takes the Euro 2024 teams as the object set and the football technical ability index as the attribute set, and makes statistics on the match data through the data records on the official website to analyze the ability index of each team. Using fuzzy mathematics to reduce the set of attributes, combined with MATLAB assisted calculation, the teams are sorted and classified, and the ranking of the participating teams is predicted.</a:t>
            </a:r>
            <a:endParaRPr lang="en-US" altLang="zh-CN" sz="1600"/>
          </a:p>
          <a:p>
            <a:endParaRPr lang="en-US" altLang="zh-CN" sz="1600"/>
          </a:p>
          <a:p>
            <a:r>
              <a:rPr lang="en-US" altLang="zh-CN" sz="1600"/>
              <a:t>Based on the methodology presented in this report, the favourites for the Euro 2024 championship can be predicted. It also provides the basis for the adjustment of tactics of the Chinese men's football team in the Asian 18-strong preliminary match of the 2026 US-Canada-Mexico World Cup.</a:t>
            </a:r>
            <a:endParaRPr lang="en-US" altLang="zh-CN"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366395" y="125730"/>
            <a:ext cx="8178165" cy="398780"/>
          </a:xfrm>
          <a:prstGeom prst="rect">
            <a:avLst/>
          </a:prstGeom>
          <a:noFill/>
        </p:spPr>
        <p:txBody>
          <a:bodyPr wrap="square" rtlCol="0" anchor="t">
            <a:spAutoFit/>
          </a:bodyPr>
          <a:p>
            <a:r>
              <a:rPr lang="en-US" altLang="zh-CN" sz="2000" b="1">
                <a:sym typeface="+mn-ea"/>
              </a:rPr>
              <a:t>Limitations of prediction</a:t>
            </a:r>
            <a:endParaRPr lang="en-US" altLang="zh-CN" sz="2000" b="1">
              <a:sym typeface="+mn-ea"/>
            </a:endParaRPr>
          </a:p>
        </p:txBody>
      </p:sp>
      <p:sp>
        <p:nvSpPr>
          <p:cNvPr id="2" name="文本框 1"/>
          <p:cNvSpPr txBox="1"/>
          <p:nvPr/>
        </p:nvSpPr>
        <p:spPr>
          <a:xfrm>
            <a:off x="244475" y="524510"/>
            <a:ext cx="6533515" cy="4077970"/>
          </a:xfrm>
          <a:prstGeom prst="rect">
            <a:avLst/>
          </a:prstGeom>
          <a:noFill/>
        </p:spPr>
        <p:txBody>
          <a:bodyPr wrap="square" rtlCol="0" anchor="t">
            <a:noAutofit/>
          </a:bodyPr>
          <a:p>
            <a:r>
              <a:rPr lang="en-US" altLang="zh-CN"/>
              <a:t>The data in this report are still limited. The data analyzed in this report are the data of the group stage of this tournament, the European Cup group stage of three + one 1/8 final, a total of four matches, the data is not comprehensive enough to accurately locate a team;</a:t>
            </a:r>
            <a:endParaRPr lang="en-US" altLang="zh-CN"/>
          </a:p>
          <a:p>
            <a:endParaRPr lang="en-US" altLang="zh-CN"/>
          </a:p>
          <a:p>
            <a:r>
              <a:rPr lang="en-US" altLang="zh-CN"/>
              <a:t>In addition, the player's injury is an unmet factor, the same unforeseeable factors also include natural weather factors, historical clash factors (ditch capsized), unexpected factors, etc., which are difficult to statistics.</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366395" y="125730"/>
            <a:ext cx="8178165" cy="398780"/>
          </a:xfrm>
          <a:prstGeom prst="rect">
            <a:avLst/>
          </a:prstGeom>
          <a:noFill/>
        </p:spPr>
        <p:txBody>
          <a:bodyPr wrap="square" rtlCol="0" anchor="t">
            <a:spAutoFit/>
          </a:bodyPr>
          <a:p>
            <a:r>
              <a:rPr lang="en-US" altLang="zh-CN" sz="2000" b="1">
                <a:sym typeface="+mn-ea"/>
              </a:rPr>
              <a:t>The certainty of the prediction</a:t>
            </a:r>
            <a:endParaRPr lang="en-US" altLang="zh-CN" sz="2000" b="1">
              <a:sym typeface="+mn-ea"/>
            </a:endParaRPr>
          </a:p>
        </p:txBody>
      </p:sp>
      <p:sp>
        <p:nvSpPr>
          <p:cNvPr id="2" name="文本框 1"/>
          <p:cNvSpPr txBox="1"/>
          <p:nvPr/>
        </p:nvSpPr>
        <p:spPr>
          <a:xfrm>
            <a:off x="244475" y="524510"/>
            <a:ext cx="6533515" cy="4077970"/>
          </a:xfrm>
          <a:prstGeom prst="rect">
            <a:avLst/>
          </a:prstGeom>
          <a:noFill/>
        </p:spPr>
        <p:txBody>
          <a:bodyPr wrap="square" rtlCol="0" anchor="t">
            <a:noAutofit/>
          </a:bodyPr>
          <a:p>
            <a:r>
              <a:rPr lang="en-US" altLang="zh-CN"/>
              <a:t>England and the Netherlands, which were predicted using only four matches, did not win the championship but both were in the top four, with England finishing second.</a:t>
            </a:r>
            <a:endParaRPr lang="en-US" altLang="zh-CN"/>
          </a:p>
          <a:p>
            <a:r>
              <a:rPr lang="en-US" altLang="zh-CN"/>
              <a:t>The indicators used in this report will have dimensional effects, and the translation standard deviation change method is adopted in this report to eliminate certain effects and improve the accuracy of data analysis.</a:t>
            </a:r>
            <a:endParaRPr lang="en-US" altLang="zh-CN"/>
          </a:p>
          <a:p>
            <a:endParaRPr lang="en-US" altLang="zh-CN"/>
          </a:p>
          <a:p>
            <a:r>
              <a:rPr lang="en-US" altLang="zh-CN"/>
              <a:t>In addition, the finals of general football competitions use the knockout format. The analysis objects of this report are all the teams after the group stage, which is a reasonable prediction.</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366395" y="125730"/>
            <a:ext cx="8178165" cy="398780"/>
          </a:xfrm>
          <a:prstGeom prst="rect">
            <a:avLst/>
          </a:prstGeom>
          <a:noFill/>
        </p:spPr>
        <p:txBody>
          <a:bodyPr wrap="square" rtlCol="0" anchor="t">
            <a:spAutoFit/>
          </a:bodyPr>
          <a:p>
            <a:r>
              <a:rPr lang="en-US" altLang="zh-CN" sz="2000" b="1">
                <a:sym typeface="+mn-ea"/>
              </a:rPr>
              <a:t>Limitations of prediction</a:t>
            </a:r>
            <a:endParaRPr lang="en-US" altLang="zh-CN" sz="2000" b="1">
              <a:sym typeface="+mn-ea"/>
            </a:endParaRPr>
          </a:p>
        </p:txBody>
      </p:sp>
      <p:sp>
        <p:nvSpPr>
          <p:cNvPr id="2" name="文本框 1"/>
          <p:cNvSpPr txBox="1"/>
          <p:nvPr/>
        </p:nvSpPr>
        <p:spPr>
          <a:xfrm>
            <a:off x="244475" y="524510"/>
            <a:ext cx="6533515" cy="4077970"/>
          </a:xfrm>
          <a:prstGeom prst="rect">
            <a:avLst/>
          </a:prstGeom>
          <a:noFill/>
        </p:spPr>
        <p:txBody>
          <a:bodyPr wrap="square" rtlCol="0" anchor="t">
            <a:noAutofit/>
          </a:bodyPr>
          <a:p>
            <a:r>
              <a:rPr lang="en-US" altLang="zh-CN"/>
              <a:t>The data in this report are still limited. The data analyzed in this report are the data of the group stage of this tournament, the European Cup group stage of three + one 1/8 final, a total of four matches, the data is not comprehensive enough to accurately locate a team;</a:t>
            </a:r>
            <a:endParaRPr lang="en-US" altLang="zh-CN"/>
          </a:p>
          <a:p>
            <a:endParaRPr lang="en-US" altLang="zh-CN"/>
          </a:p>
          <a:p>
            <a:r>
              <a:rPr lang="en-US" altLang="zh-CN"/>
              <a:t>In addition, the player's injury is an unmet factor, the same unforeseeable factors also include natural weather factors, historical clash factors (ditch capsized), unexpected factors, etc., which are difficult to statistics.</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244475" y="125730"/>
            <a:ext cx="8178165" cy="398780"/>
          </a:xfrm>
          <a:prstGeom prst="rect">
            <a:avLst/>
          </a:prstGeom>
          <a:noFill/>
        </p:spPr>
        <p:txBody>
          <a:bodyPr wrap="square" rtlCol="0" anchor="t">
            <a:spAutoFit/>
          </a:bodyPr>
          <a:p>
            <a:r>
              <a:rPr lang="en-US" altLang="zh-CN" sz="2000" b="1">
                <a:sym typeface="+mn-ea"/>
              </a:rPr>
              <a:t>Application of method</a:t>
            </a:r>
            <a:endParaRPr lang="en-US" altLang="zh-CN" sz="2000" b="1">
              <a:sym typeface="+mn-ea"/>
            </a:endParaRPr>
          </a:p>
        </p:txBody>
      </p:sp>
      <p:sp>
        <p:nvSpPr>
          <p:cNvPr id="2" name="文本框 1"/>
          <p:cNvSpPr txBox="1"/>
          <p:nvPr/>
        </p:nvSpPr>
        <p:spPr>
          <a:xfrm>
            <a:off x="244475" y="524510"/>
            <a:ext cx="7266305" cy="4504055"/>
          </a:xfrm>
          <a:prstGeom prst="rect">
            <a:avLst/>
          </a:prstGeom>
          <a:noFill/>
        </p:spPr>
        <p:txBody>
          <a:bodyPr wrap="square" rtlCol="0" anchor="t">
            <a:noAutofit/>
          </a:bodyPr>
          <a:p>
            <a:r>
              <a:rPr lang="en-US" altLang="zh-CN"/>
              <a:t>Application of fuzzy dominance analysis in the technical adjustment of the 18 World Preliminary matches of the National Football Team in Asia.</a:t>
            </a:r>
            <a:endParaRPr lang="en-US" altLang="zh-CN"/>
          </a:p>
        </p:txBody>
      </p:sp>
      <p:sp>
        <p:nvSpPr>
          <p:cNvPr id="5" name="文本框 4"/>
          <p:cNvSpPr txBox="1"/>
          <p:nvPr/>
        </p:nvSpPr>
        <p:spPr>
          <a:xfrm>
            <a:off x="244475" y="3435350"/>
            <a:ext cx="7087235" cy="1668145"/>
          </a:xfrm>
          <a:prstGeom prst="rect">
            <a:avLst/>
          </a:prstGeom>
          <a:noFill/>
        </p:spPr>
        <p:txBody>
          <a:bodyPr wrap="square" rtlCol="0" anchor="t">
            <a:noAutofit/>
          </a:bodyPr>
          <a:p>
            <a:r>
              <a:rPr lang="zh-CN" altLang="en-US"/>
              <a:t>Team China entered the Round of 18 Asian qualifiers for the 2026 US-Canada-Mexico World Cup, ending on June 11, 2024, with Team China five</a:t>
            </a:r>
            <a:endParaRPr lang="zh-CN" altLang="en-US"/>
          </a:p>
          <a:p>
            <a:r>
              <a:rPr lang="zh-CN" altLang="en-US"/>
              <a:t>The result was 2 draws, 2 losses and 2 wins, finishing last in Group C.</a:t>
            </a:r>
            <a:endParaRPr lang="zh-CN" altLang="en-US"/>
          </a:p>
          <a:p>
            <a:endParaRPr lang="zh-CN" altLang="en-US"/>
          </a:p>
          <a:p>
            <a:r>
              <a:rPr lang="zh-CN" altLang="en-US"/>
              <a:t>You can see that the Chinese football team has been defending. Perhaps Chinese football can not use rigid conservative defensive tactics, should learn to flexibly change the formation, on the basis of defense counterattack, perhaps this can be effective</a:t>
            </a:r>
            <a:endParaRPr lang="zh-CN" altLang="en-US"/>
          </a:p>
        </p:txBody>
      </p:sp>
      <p:pic>
        <p:nvPicPr>
          <p:cNvPr id="8" name="图片 7" descr="WeChata2ff51a9bd209f539b5f9a825b1d917d"/>
          <p:cNvPicPr>
            <a:picLocks noChangeAspect="1"/>
          </p:cNvPicPr>
          <p:nvPr/>
        </p:nvPicPr>
        <p:blipFill>
          <a:blip r:embed="rId2"/>
          <a:stretch>
            <a:fillRect/>
          </a:stretch>
        </p:blipFill>
        <p:spPr>
          <a:xfrm>
            <a:off x="793750" y="1109345"/>
            <a:ext cx="5478145" cy="20218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THANKS</a:t>
            </a:r>
            <a:endParaRPr lang="en-US" altLang="zh-CN"/>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70905" y="-827765"/>
            <a:ext cx="6194700" cy="2129400"/>
          </a:xfrm>
        </p:spPr>
        <p:txBody>
          <a:bodyPr/>
          <a:p>
            <a:r>
              <a:rPr lang="en-US" altLang="zh-CN" sz="2000" b="1">
                <a:sym typeface="+mn-ea"/>
              </a:rPr>
              <a:t>Backdrop</a:t>
            </a:r>
            <a:endParaRPr lang="en-US" altLang="zh-CN" sz="2000" b="1">
              <a:sym typeface="+mn-ea"/>
            </a:endParaRPr>
          </a:p>
        </p:txBody>
      </p:sp>
      <p:sp>
        <p:nvSpPr>
          <p:cNvPr id="3" name="文本框 2"/>
          <p:cNvSpPr txBox="1"/>
          <p:nvPr/>
        </p:nvSpPr>
        <p:spPr>
          <a:xfrm>
            <a:off x="288290" y="665480"/>
            <a:ext cx="3993515" cy="4292600"/>
          </a:xfrm>
          <a:prstGeom prst="rect">
            <a:avLst/>
          </a:prstGeom>
          <a:noFill/>
        </p:spPr>
        <p:txBody>
          <a:bodyPr wrap="square" rtlCol="0" anchor="t">
            <a:noAutofit/>
          </a:bodyPr>
          <a:p>
            <a:r>
              <a:rPr sz="1600"/>
              <a:t>Until 2 July 2024, the 24 participating teams were divided into six groups for the group stage, through 36 group games and eight eighth finals have been determined. </a:t>
            </a:r>
            <a:endParaRPr sz="1600"/>
          </a:p>
          <a:p>
            <a:endParaRPr sz="1600"/>
          </a:p>
          <a:p>
            <a:r>
              <a:rPr sz="1600"/>
              <a:t>This report is based on the data of the eight teams participating in the quarterfinals in the group stage to conduct average technical processing statistics, and the use of rough set knowledge and matlab cluster analysis to analyze the data of these eight teams to predict the championship favorites of this European Cup.</a:t>
            </a:r>
            <a:endParaRPr sz="1600"/>
          </a:p>
        </p:txBody>
      </p:sp>
      <p:pic>
        <p:nvPicPr>
          <p:cNvPr id="7" name="图片 6" descr="WeChat06f5df1bc4f10ff9e14db8b39e7bf4b6"/>
          <p:cNvPicPr>
            <a:picLocks noChangeAspect="1"/>
          </p:cNvPicPr>
          <p:nvPr/>
        </p:nvPicPr>
        <p:blipFill>
          <a:blip r:embed="rId1"/>
          <a:stretch>
            <a:fillRect/>
          </a:stretch>
        </p:blipFill>
        <p:spPr>
          <a:xfrm>
            <a:off x="4281805" y="937895"/>
            <a:ext cx="6919595" cy="37484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5" name="文本框 4"/>
          <p:cNvSpPr txBox="1"/>
          <p:nvPr/>
        </p:nvSpPr>
        <p:spPr>
          <a:xfrm>
            <a:off x="251460" y="687705"/>
            <a:ext cx="8347710" cy="737235"/>
          </a:xfrm>
          <a:prstGeom prst="rect">
            <a:avLst/>
          </a:prstGeom>
          <a:noFill/>
        </p:spPr>
        <p:txBody>
          <a:bodyPr wrap="square" rtlCol="0" anchor="t">
            <a:spAutoFit/>
          </a:bodyPr>
          <a:p>
            <a:r>
              <a:rPr lang="zh-CN" altLang="en-US">
                <a:sym typeface="+mn-ea"/>
              </a:rPr>
              <a:t>According to the statistics on the official website of the European Championship (as of July 2, 2024), the statistical indicators for this analysis were determined and the following table of average match data was obtained (UEFA, 2024)</a:t>
            </a:r>
            <a:endParaRPr lang="zh-CN" altLang="en-US">
              <a:sym typeface="+mn-ea"/>
            </a:endParaRPr>
          </a:p>
        </p:txBody>
      </p:sp>
      <p:sp>
        <p:nvSpPr>
          <p:cNvPr id="6" name="文本框 5"/>
          <p:cNvSpPr txBox="1"/>
          <p:nvPr/>
        </p:nvSpPr>
        <p:spPr>
          <a:xfrm>
            <a:off x="251460" y="125730"/>
            <a:ext cx="7501255" cy="398780"/>
          </a:xfrm>
          <a:prstGeom prst="rect">
            <a:avLst/>
          </a:prstGeom>
          <a:noFill/>
        </p:spPr>
        <p:txBody>
          <a:bodyPr wrap="square" rtlCol="0" anchor="t">
            <a:spAutoFit/>
          </a:bodyPr>
          <a:p>
            <a:r>
              <a:rPr lang="en-US" altLang="zh-CN" sz="2000" b="1">
                <a:sym typeface="+mn-ea"/>
              </a:rPr>
              <a:t>Statistical calculation of average data per game</a:t>
            </a:r>
            <a:endParaRPr lang="en-US" altLang="zh-CN" sz="2000" b="1">
              <a:sym typeface="+mn-ea"/>
            </a:endParaRPr>
          </a:p>
        </p:txBody>
      </p:sp>
      <p:pic>
        <p:nvPicPr>
          <p:cNvPr id="7" name="图片 6" descr="WeChat67c30dddafb26cccbce11d5acab1a5f7"/>
          <p:cNvPicPr>
            <a:picLocks noChangeAspect="1"/>
          </p:cNvPicPr>
          <p:nvPr/>
        </p:nvPicPr>
        <p:blipFill>
          <a:blip r:embed="rId1"/>
          <a:stretch>
            <a:fillRect/>
          </a:stretch>
        </p:blipFill>
        <p:spPr>
          <a:xfrm>
            <a:off x="90805" y="1424940"/>
            <a:ext cx="8508365" cy="37623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5" name="文本框 4"/>
          <p:cNvSpPr txBox="1"/>
          <p:nvPr/>
        </p:nvSpPr>
        <p:spPr>
          <a:xfrm>
            <a:off x="251460" y="1107440"/>
            <a:ext cx="8347710" cy="2333625"/>
          </a:xfrm>
          <a:prstGeom prst="rect">
            <a:avLst/>
          </a:prstGeom>
          <a:noFill/>
        </p:spPr>
        <p:txBody>
          <a:bodyPr wrap="square" rtlCol="0" anchor="t">
            <a:noAutofit/>
          </a:bodyPr>
          <a:p>
            <a:r>
              <a:rPr lang="zh-CN" altLang="en-US" sz="1600">
                <a:sym typeface="+mn-ea"/>
              </a:rPr>
              <a:t>Theory and formula</a:t>
            </a:r>
            <a:endParaRPr lang="zh-CN" altLang="en-US" sz="1600">
              <a:sym typeface="+mn-ea"/>
            </a:endParaRPr>
          </a:p>
          <a:p>
            <a:endParaRPr lang="zh-CN" altLang="en-US" sz="1600">
              <a:sym typeface="+mn-ea"/>
            </a:endParaRPr>
          </a:p>
          <a:p>
            <a:r>
              <a:rPr lang="zh-CN" altLang="en-US" sz="1600">
                <a:sym typeface="+mn-ea"/>
              </a:rPr>
              <a:t>Rough set method is to establish the dominance relation on the partial order relation, transform the information system into the dominance relation model, and pass the relation model</a:t>
            </a:r>
            <a:endParaRPr lang="zh-CN" altLang="en-US" sz="1600">
              <a:sym typeface="+mn-ea"/>
            </a:endParaRPr>
          </a:p>
          <a:p>
            <a:r>
              <a:rPr lang="zh-CN" altLang="en-US" sz="1600">
                <a:sym typeface="+mn-ea"/>
              </a:rPr>
              <a:t>Type gets the order between objects. By calculating the dominance degree of each object and the overall dominance degree, the ranking can be given more accurately。</a:t>
            </a:r>
            <a:endParaRPr lang="zh-CN" altLang="en-US" sz="1600">
              <a:sym typeface="+mn-ea"/>
            </a:endParaRPr>
          </a:p>
        </p:txBody>
      </p:sp>
      <p:sp>
        <p:nvSpPr>
          <p:cNvPr id="6" name="文本框 5"/>
          <p:cNvSpPr txBox="1"/>
          <p:nvPr/>
        </p:nvSpPr>
        <p:spPr>
          <a:xfrm>
            <a:off x="251460" y="125730"/>
            <a:ext cx="8178165" cy="706755"/>
          </a:xfrm>
          <a:prstGeom prst="rect">
            <a:avLst/>
          </a:prstGeom>
          <a:noFill/>
        </p:spPr>
        <p:txBody>
          <a:bodyPr wrap="square" rtlCol="0" anchor="t">
            <a:spAutoFit/>
          </a:bodyPr>
          <a:p>
            <a:r>
              <a:rPr lang="en-US" altLang="zh-CN" sz="2000" b="1">
                <a:sym typeface="+mn-ea"/>
              </a:rPr>
              <a:t>Methods A: method for the dominance analysis of rough sets based on the total ordering of partial order relation</a:t>
            </a:r>
            <a:endParaRPr lang="en-US" altLang="zh-CN" sz="2000" b="1">
              <a:sym typeface="+mn-ea"/>
            </a:endParaRPr>
          </a:p>
        </p:txBody>
      </p:sp>
      <p:sp>
        <p:nvSpPr>
          <p:cNvPr id="8" name="文本框 7"/>
          <p:cNvSpPr txBox="1"/>
          <p:nvPr/>
        </p:nvSpPr>
        <p:spPr>
          <a:xfrm>
            <a:off x="365760" y="3134360"/>
            <a:ext cx="4572000" cy="306705"/>
          </a:xfrm>
          <a:prstGeom prst="rect">
            <a:avLst/>
          </a:prstGeom>
          <a:noFill/>
        </p:spPr>
        <p:txBody>
          <a:bodyPr wrap="square" rtlCol="0" anchor="t">
            <a:spAutoFit/>
          </a:bodyPr>
          <a:p>
            <a:r>
              <a:rPr lang="zh-CN" altLang="en-US"/>
              <a:t>Formula 1</a:t>
            </a:r>
            <a:endParaRPr lang="zh-CN" altLang="en-US"/>
          </a:p>
        </p:txBody>
      </p:sp>
      <p:pic>
        <p:nvPicPr>
          <p:cNvPr id="2" name="图片 1" descr="WeChat88c42627daf12e94f3f3c2fde191497c"/>
          <p:cNvPicPr>
            <a:picLocks noChangeAspect="1"/>
          </p:cNvPicPr>
          <p:nvPr/>
        </p:nvPicPr>
        <p:blipFill>
          <a:blip r:embed="rId1"/>
          <a:stretch>
            <a:fillRect/>
          </a:stretch>
        </p:blipFill>
        <p:spPr>
          <a:xfrm>
            <a:off x="365760" y="3636010"/>
            <a:ext cx="3632835" cy="7924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nvSpPr>
        <p:spPr>
          <a:xfrm>
            <a:off x="251460" y="125730"/>
            <a:ext cx="8178165" cy="706755"/>
          </a:xfrm>
          <a:prstGeom prst="rect">
            <a:avLst/>
          </a:prstGeom>
          <a:noFill/>
        </p:spPr>
        <p:txBody>
          <a:bodyPr wrap="square" rtlCol="0" anchor="t">
            <a:spAutoFit/>
          </a:bodyPr>
          <a:p>
            <a:r>
              <a:rPr lang="en-US" altLang="zh-CN" sz="2000" b="1">
                <a:sym typeface="+mn-ea"/>
              </a:rPr>
              <a:t>Methods A: method for the dominance analysis of rough sets based on the total ordering of partial order relation</a:t>
            </a:r>
            <a:endParaRPr lang="en-US" altLang="zh-CN" sz="2000" b="1">
              <a:sym typeface="+mn-ea"/>
            </a:endParaRPr>
          </a:p>
        </p:txBody>
      </p:sp>
      <p:sp>
        <p:nvSpPr>
          <p:cNvPr id="8" name="文本框 7"/>
          <p:cNvSpPr txBox="1"/>
          <p:nvPr/>
        </p:nvSpPr>
        <p:spPr>
          <a:xfrm>
            <a:off x="365125" y="937260"/>
            <a:ext cx="4572000" cy="306705"/>
          </a:xfrm>
          <a:prstGeom prst="rect">
            <a:avLst/>
          </a:prstGeom>
          <a:noFill/>
        </p:spPr>
        <p:txBody>
          <a:bodyPr wrap="square" rtlCol="0" anchor="t">
            <a:spAutoFit/>
          </a:bodyPr>
          <a:p>
            <a:r>
              <a:rPr lang="zh-CN" altLang="en-US"/>
              <a:t>Formu</a:t>
            </a:r>
            <a:r>
              <a:rPr lang="zh-CN" altLang="en-US">
                <a:sym typeface="+mn-ea"/>
              </a:rPr>
              <a:t>l</a:t>
            </a:r>
            <a:r>
              <a:rPr lang="zh-CN" altLang="en-US"/>
              <a:t>a </a:t>
            </a:r>
            <a:r>
              <a:rPr lang="en-US" altLang="zh-CN"/>
              <a:t>2</a:t>
            </a:r>
            <a:endParaRPr lang="en-US" altLang="zh-CN"/>
          </a:p>
        </p:txBody>
      </p:sp>
      <p:sp>
        <p:nvSpPr>
          <p:cNvPr id="7" name="文本框 6"/>
          <p:cNvSpPr txBox="1"/>
          <p:nvPr>
            <p:custDataLst>
              <p:tags r:id="rId1"/>
            </p:custDataLst>
          </p:nvPr>
        </p:nvSpPr>
        <p:spPr>
          <a:xfrm>
            <a:off x="365125" y="3114675"/>
            <a:ext cx="4572000" cy="306705"/>
          </a:xfrm>
          <a:prstGeom prst="rect">
            <a:avLst/>
          </a:prstGeom>
          <a:noFill/>
        </p:spPr>
        <p:txBody>
          <a:bodyPr wrap="square" rtlCol="0" anchor="t">
            <a:spAutoFit/>
          </a:bodyPr>
          <a:p>
            <a:r>
              <a:rPr lang="zh-CN" altLang="en-US"/>
              <a:t>Formu</a:t>
            </a:r>
            <a:r>
              <a:rPr lang="zh-CN" altLang="en-US">
                <a:sym typeface="+mn-ea"/>
              </a:rPr>
              <a:t>l</a:t>
            </a:r>
            <a:r>
              <a:rPr lang="zh-CN" altLang="en-US"/>
              <a:t>a </a:t>
            </a:r>
            <a:r>
              <a:rPr lang="en-US" altLang="zh-CN"/>
              <a:t>3</a:t>
            </a:r>
            <a:endParaRPr lang="en-US" altLang="zh-CN"/>
          </a:p>
        </p:txBody>
      </p:sp>
      <p:pic>
        <p:nvPicPr>
          <p:cNvPr id="4" name="图片 3" descr="WeChat088383ad9d198cab89f0026bf8f727be"/>
          <p:cNvPicPr>
            <a:picLocks noChangeAspect="1"/>
          </p:cNvPicPr>
          <p:nvPr/>
        </p:nvPicPr>
        <p:blipFill>
          <a:blip r:embed="rId2"/>
          <a:stretch>
            <a:fillRect/>
          </a:stretch>
        </p:blipFill>
        <p:spPr>
          <a:xfrm>
            <a:off x="365125" y="1426845"/>
            <a:ext cx="5407025" cy="1428750"/>
          </a:xfrm>
          <a:prstGeom prst="rect">
            <a:avLst/>
          </a:prstGeom>
        </p:spPr>
      </p:pic>
      <p:pic>
        <p:nvPicPr>
          <p:cNvPr id="5" name="图片 4" descr="WeChatbc6eff4d26ee74aa6e1aecb047c3cdbb"/>
          <p:cNvPicPr>
            <a:picLocks noChangeAspect="1"/>
          </p:cNvPicPr>
          <p:nvPr/>
        </p:nvPicPr>
        <p:blipFill>
          <a:blip r:embed="rId3"/>
          <a:stretch>
            <a:fillRect/>
          </a:stretch>
        </p:blipFill>
        <p:spPr>
          <a:xfrm>
            <a:off x="365125" y="3680460"/>
            <a:ext cx="3722370" cy="1045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251460" y="125730"/>
            <a:ext cx="8178165" cy="398780"/>
          </a:xfrm>
          <a:prstGeom prst="rect">
            <a:avLst/>
          </a:prstGeom>
          <a:noFill/>
        </p:spPr>
        <p:txBody>
          <a:bodyPr wrap="square" rtlCol="0" anchor="t">
            <a:spAutoFit/>
          </a:bodyPr>
          <a:p>
            <a:r>
              <a:rPr lang="en-US" altLang="zh-CN" sz="2000" b="1">
                <a:sym typeface="+mn-ea"/>
              </a:rPr>
              <a:t>National team data advantage ranking steps and results</a:t>
            </a:r>
            <a:endParaRPr lang="en-US" altLang="zh-CN" sz="2000" b="1">
              <a:sym typeface="+mn-ea"/>
            </a:endParaRPr>
          </a:p>
        </p:txBody>
      </p:sp>
      <p:sp>
        <p:nvSpPr>
          <p:cNvPr id="4" name="文本框 3"/>
          <p:cNvSpPr txBox="1"/>
          <p:nvPr/>
        </p:nvSpPr>
        <p:spPr>
          <a:xfrm>
            <a:off x="365125" y="524510"/>
            <a:ext cx="8348345" cy="1168400"/>
          </a:xfrm>
          <a:prstGeom prst="rect">
            <a:avLst/>
          </a:prstGeom>
          <a:noFill/>
        </p:spPr>
        <p:txBody>
          <a:bodyPr wrap="square" rtlCol="0" anchor="t">
            <a:spAutoFit/>
          </a:bodyPr>
          <a:p>
            <a:r>
              <a:rPr lang="zh-CN" altLang="en-US"/>
              <a:t>Let's defin</a:t>
            </a:r>
            <a:r>
              <a:rPr lang="en-US" altLang="zh-CN"/>
              <a:t>e </a:t>
            </a:r>
            <a:r>
              <a:rPr lang="zh-CN" altLang="en-US"/>
              <a:t>U </a:t>
            </a:r>
            <a:r>
              <a:rPr lang="en-US" altLang="zh-CN"/>
              <a:t>=</a:t>
            </a:r>
            <a:r>
              <a:rPr lang="zh-CN" altLang="en-US"/>
              <a:t>{x1</a:t>
            </a:r>
            <a:r>
              <a:rPr lang="en-US" altLang="zh-CN"/>
              <a:t>,x2......x8} </a:t>
            </a:r>
            <a:r>
              <a:rPr lang="zh-CN" altLang="en-US"/>
              <a:t>indicates the 8-team object set of the European Cup,</a:t>
            </a:r>
            <a:br>
              <a:rPr lang="zh-CN" altLang="en-US"/>
            </a:br>
            <a:r>
              <a:rPr lang="en-US" altLang="zh-CN">
                <a:sym typeface="+mn-ea"/>
              </a:rPr>
              <a:t>A</a:t>
            </a:r>
            <a:r>
              <a:rPr lang="zh-CN" altLang="en-US">
                <a:sym typeface="+mn-ea"/>
              </a:rPr>
              <a:t> </a:t>
            </a:r>
            <a:r>
              <a:rPr lang="en-US" altLang="zh-CN">
                <a:sym typeface="+mn-ea"/>
              </a:rPr>
              <a:t>=</a:t>
            </a:r>
            <a:r>
              <a:rPr lang="zh-CN" altLang="en-US">
                <a:sym typeface="+mn-ea"/>
              </a:rPr>
              <a:t>{</a:t>
            </a:r>
            <a:r>
              <a:rPr lang="en-US" altLang="zh-CN">
                <a:sym typeface="+mn-ea"/>
              </a:rPr>
              <a:t>a</a:t>
            </a:r>
            <a:r>
              <a:rPr lang="zh-CN" altLang="en-US">
                <a:sym typeface="+mn-ea"/>
              </a:rPr>
              <a:t>1</a:t>
            </a:r>
            <a:r>
              <a:rPr lang="en-US" altLang="zh-CN">
                <a:sym typeface="+mn-ea"/>
              </a:rPr>
              <a:t>,a2.....a10} </a:t>
            </a:r>
            <a:r>
              <a:rPr lang="zh-CN" altLang="en-US"/>
              <a:t>is a set of attributes.</a:t>
            </a:r>
            <a:endParaRPr lang="zh-CN" altLang="en-US"/>
          </a:p>
          <a:p>
            <a:endParaRPr lang="zh-CN" altLang="en-US"/>
          </a:p>
          <a:p>
            <a:r>
              <a:rPr lang="zh-CN" altLang="en-US"/>
              <a:t>Step 1: Establish the following classification indicators of the information system, among which the index level relationship</a:t>
            </a:r>
            <a:r>
              <a:rPr lang="en-US" altLang="zh-CN"/>
              <a:t>:A&gt;B&gt;C&gt;D</a:t>
            </a:r>
            <a:endParaRPr lang="en-US" altLang="zh-CN"/>
          </a:p>
        </p:txBody>
      </p:sp>
      <p:pic>
        <p:nvPicPr>
          <p:cNvPr id="5" name="图片 4" descr="WeChatfc6297ed444f426a60a1a0489cb0da34"/>
          <p:cNvPicPr>
            <a:picLocks noChangeAspect="1"/>
          </p:cNvPicPr>
          <p:nvPr/>
        </p:nvPicPr>
        <p:blipFill>
          <a:blip r:embed="rId2"/>
          <a:stretch>
            <a:fillRect/>
          </a:stretch>
        </p:blipFill>
        <p:spPr>
          <a:xfrm>
            <a:off x="476885" y="1740535"/>
            <a:ext cx="6377305" cy="33381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251460" y="125730"/>
            <a:ext cx="8178165" cy="398780"/>
          </a:xfrm>
          <a:prstGeom prst="rect">
            <a:avLst/>
          </a:prstGeom>
          <a:noFill/>
        </p:spPr>
        <p:txBody>
          <a:bodyPr wrap="square" rtlCol="0" anchor="t">
            <a:spAutoFit/>
          </a:bodyPr>
          <a:p>
            <a:r>
              <a:rPr lang="en-US" altLang="zh-CN" sz="2000" b="1">
                <a:sym typeface="+mn-ea"/>
              </a:rPr>
              <a:t>National team data advantage ranking steps and results</a:t>
            </a:r>
            <a:endParaRPr lang="en-US" altLang="zh-CN" sz="2000" b="1">
              <a:sym typeface="+mn-ea"/>
            </a:endParaRPr>
          </a:p>
        </p:txBody>
      </p:sp>
      <p:sp>
        <p:nvSpPr>
          <p:cNvPr id="4" name="文本框 3"/>
          <p:cNvSpPr txBox="1"/>
          <p:nvPr/>
        </p:nvSpPr>
        <p:spPr>
          <a:xfrm>
            <a:off x="365125" y="524510"/>
            <a:ext cx="8348345" cy="737235"/>
          </a:xfrm>
          <a:prstGeom prst="rect">
            <a:avLst/>
          </a:prstGeom>
          <a:noFill/>
        </p:spPr>
        <p:txBody>
          <a:bodyPr wrap="square" rtlCol="0" anchor="t">
            <a:spAutoFit/>
          </a:bodyPr>
          <a:p>
            <a:r>
              <a:t>Step 2: According to the division indicators in Table 2, the original data in Table 1 is converted into the following table of average data information system.</a:t>
            </a:r>
            <a:r>
              <a:rPr lang="en-US"/>
              <a:t> a1,a2,a3,a4,a5 </a:t>
            </a:r>
            <a:r>
              <a:t>is used as the offensive indicator of the team </a:t>
            </a:r>
            <a:r>
              <a:rPr lang="en-US"/>
              <a:t>. a6, a7, a8,a9,a10</a:t>
            </a:r>
            <a:r>
              <a:t> is used as the defensive indicator of the team.</a:t>
            </a:r>
          </a:p>
        </p:txBody>
      </p:sp>
      <p:pic>
        <p:nvPicPr>
          <p:cNvPr id="2" name="图片 1" descr="WeChat2587376218f97b5a48cf6b3dce30d694"/>
          <p:cNvPicPr>
            <a:picLocks noChangeAspect="1"/>
          </p:cNvPicPr>
          <p:nvPr/>
        </p:nvPicPr>
        <p:blipFill>
          <a:blip r:embed="rId2"/>
          <a:stretch>
            <a:fillRect/>
          </a:stretch>
        </p:blipFill>
        <p:spPr>
          <a:xfrm>
            <a:off x="365125" y="1648460"/>
            <a:ext cx="8348980" cy="3032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p:txBody>
          <a:bodyPr/>
          <a:p>
            <a:endParaRPr lang="zh-CN" altLang="en-US"/>
          </a:p>
        </p:txBody>
      </p:sp>
      <p:sp>
        <p:nvSpPr>
          <p:cNvPr id="6" name="文本框 5"/>
          <p:cNvSpPr txBox="1"/>
          <p:nvPr>
            <p:custDataLst>
              <p:tags r:id="rId1"/>
            </p:custDataLst>
          </p:nvPr>
        </p:nvSpPr>
        <p:spPr>
          <a:xfrm>
            <a:off x="251460" y="125730"/>
            <a:ext cx="8178165" cy="398780"/>
          </a:xfrm>
          <a:prstGeom prst="rect">
            <a:avLst/>
          </a:prstGeom>
          <a:noFill/>
        </p:spPr>
        <p:txBody>
          <a:bodyPr wrap="square" rtlCol="0" anchor="t">
            <a:spAutoFit/>
          </a:bodyPr>
          <a:p>
            <a:r>
              <a:rPr lang="en-US" altLang="zh-CN" sz="2000" b="1">
                <a:sym typeface="+mn-ea"/>
              </a:rPr>
              <a:t>National team data advantage ranking steps and results</a:t>
            </a:r>
            <a:endParaRPr lang="en-US" altLang="zh-CN" sz="2000" b="1">
              <a:sym typeface="+mn-ea"/>
            </a:endParaRPr>
          </a:p>
        </p:txBody>
      </p:sp>
      <p:sp>
        <p:nvSpPr>
          <p:cNvPr id="4" name="文本框 3"/>
          <p:cNvSpPr txBox="1"/>
          <p:nvPr/>
        </p:nvSpPr>
        <p:spPr>
          <a:xfrm>
            <a:off x="354965" y="644525"/>
            <a:ext cx="2305050" cy="3521075"/>
          </a:xfrm>
          <a:prstGeom prst="rect">
            <a:avLst/>
          </a:prstGeom>
          <a:noFill/>
        </p:spPr>
        <p:txBody>
          <a:bodyPr wrap="square" rtlCol="0" anchor="t">
            <a:noAutofit/>
          </a:bodyPr>
          <a:p/>
          <a:p/>
          <a:p>
            <a:r>
              <a:t>Step 3: Analyze metrics. </a:t>
            </a:r>
          </a:p>
          <a:p/>
          <a:p/>
          <a:p>
            <a:r>
              <a:t>After analyzing the attack ability index, the following attack ability identification matrix can be obtained by rough set method of partial order relational information system.</a:t>
            </a:r>
          </a:p>
        </p:txBody>
      </p:sp>
      <p:pic>
        <p:nvPicPr>
          <p:cNvPr id="2" name="图片 1" descr="WeChatdd0d0a8b607a144106bf5275fffa2ea8"/>
          <p:cNvPicPr>
            <a:picLocks noChangeAspect="1"/>
          </p:cNvPicPr>
          <p:nvPr/>
        </p:nvPicPr>
        <p:blipFill>
          <a:blip r:embed="rId2"/>
          <a:stretch>
            <a:fillRect/>
          </a:stretch>
        </p:blipFill>
        <p:spPr>
          <a:xfrm>
            <a:off x="3494405" y="644525"/>
            <a:ext cx="4089400" cy="428625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Formal Conference Style Presentation by Slidesgo">
  <a:themeElements>
    <a:clrScheme name="Simple Light">
      <a:dk1>
        <a:srgbClr val="191919"/>
      </a:dk1>
      <a:lt1>
        <a:srgbClr val="F3F3F3"/>
      </a:lt1>
      <a:dk2>
        <a:srgbClr val="A3A3B5"/>
      </a:dk2>
      <a:lt2>
        <a:srgbClr val="C67812"/>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8837</Words>
  <Application>WPS 文字</Application>
  <PresentationFormat>全屏显示(16:9)</PresentationFormat>
  <Paragraphs>163</Paragraphs>
  <Slides>24</Slides>
  <Notes>9</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24</vt:i4>
      </vt:variant>
    </vt:vector>
  </HeadingPairs>
  <TitlesOfParts>
    <vt:vector size="42" baseType="lpstr">
      <vt:lpstr>Arial</vt:lpstr>
      <vt:lpstr>宋体</vt:lpstr>
      <vt:lpstr>Wingdings</vt:lpstr>
      <vt:lpstr>Arial</vt:lpstr>
      <vt:lpstr>Playfair Display</vt:lpstr>
      <vt:lpstr>Raleway</vt:lpstr>
      <vt:lpstr>Montserrat</vt:lpstr>
      <vt:lpstr>Arial Unicode MS</vt:lpstr>
      <vt:lpstr>inherit</vt:lpstr>
      <vt:lpstr>Thonburi</vt:lpstr>
      <vt:lpstr>宋体</vt:lpstr>
      <vt:lpstr>微软雅黑</vt:lpstr>
      <vt:lpstr>汉仪旗黑</vt:lpstr>
      <vt:lpstr>Arial Unicode MS</vt:lpstr>
      <vt:lpstr>汉仪书宋二KW</vt:lpstr>
      <vt:lpstr>Calibri</vt:lpstr>
      <vt:lpstr>Helvetica Neue</vt:lpstr>
      <vt:lpstr>Formal Conference Style Presentation by Slidesgo</vt:lpstr>
      <vt:lpstr>Team ranking prediction using partial order relation of rough sets and cluster analysis of multivariate statistics</vt:lpstr>
      <vt:lpstr>PowerPoint 演示文稿</vt:lpstr>
      <vt:lpstr>Backdrop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relationship between  Finance and  Business management.</dc:title>
  <dc:creator/>
  <cp:lastModifiedBy>丁烨明</cp:lastModifiedBy>
  <cp:revision>36</cp:revision>
  <dcterms:created xsi:type="dcterms:W3CDTF">2024-07-20T03:05:01Z</dcterms:created>
  <dcterms:modified xsi:type="dcterms:W3CDTF">2024-07-20T03:05:01Z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13D9B738E434DD7BA86E1266F6864E88_42</vt:lpwstr>
  </property>
  <property fmtid="{D5CDD505-2E9C-101B-9397-08002B2CF9AE}" pid="3" name="KSOProductBuildVer">
    <vt:lpwstr>2052-6.5.2.8766</vt:lpwstr>
  </property>
</Properties>
</file>